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8" r:id="rId1"/>
  </p:sldMasterIdLst>
  <p:sldIdLst>
    <p:sldId id="256" r:id="rId2"/>
    <p:sldId id="257" r:id="rId3"/>
    <p:sldId id="267" r:id="rId4"/>
    <p:sldId id="258" r:id="rId5"/>
    <p:sldId id="269" r:id="rId6"/>
    <p:sldId id="259" r:id="rId7"/>
    <p:sldId id="260" r:id="rId8"/>
    <p:sldId id="261" r:id="rId9"/>
    <p:sldId id="271" r:id="rId10"/>
    <p:sldId id="265" r:id="rId11"/>
    <p:sldId id="263" r:id="rId12"/>
    <p:sldId id="266" r:id="rId13"/>
    <p:sldId id="270" r:id="rId14"/>
    <p:sldId id="272" r:id="rId15"/>
    <p:sldId id="274" r:id="rId16"/>
    <p:sldId id="268" r:id="rId17"/>
    <p:sldId id="273" r:id="rId18"/>
    <p:sldId id="278" r:id="rId19"/>
    <p:sldId id="262" r:id="rId20"/>
    <p:sldId id="264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471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618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272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9915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545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3/13/2022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328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3/13/2022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222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781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782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228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072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847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014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415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3/13/2022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307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3/13/2022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3/13/2022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603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52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5512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hyperlink" Target="https://en.wikipedia.org/wiki/Network_interface_device" TargetMode="External"/><Relationship Id="rId18" Type="http://schemas.openxmlformats.org/officeDocument/2006/relationships/image" Target="../media/image23.png"/><Relationship Id="rId3" Type="http://schemas.openxmlformats.org/officeDocument/2006/relationships/image" Target="../media/image12.png"/><Relationship Id="rId7" Type="http://schemas.openxmlformats.org/officeDocument/2006/relationships/hyperlink" Target="http://diy.stackexchange.com/questions/72041/is-this-consumer-unit-wired-safely/72042" TargetMode="External"/><Relationship Id="rId12" Type="http://schemas.openxmlformats.org/officeDocument/2006/relationships/image" Target="../media/image18.jpeg"/><Relationship Id="rId17" Type="http://schemas.openxmlformats.org/officeDocument/2006/relationships/image" Target="../media/image22.svg"/><Relationship Id="rId2" Type="http://schemas.openxmlformats.org/officeDocument/2006/relationships/image" Target="../media/image11.png"/><Relationship Id="rId16" Type="http://schemas.openxmlformats.org/officeDocument/2006/relationships/image" Target="../media/image21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11" Type="http://schemas.openxmlformats.org/officeDocument/2006/relationships/image" Target="../media/image17.png"/><Relationship Id="rId5" Type="http://schemas.openxmlformats.org/officeDocument/2006/relationships/hyperlink" Target="http://pngimg.com/download/80991" TargetMode="External"/><Relationship Id="rId15" Type="http://schemas.openxmlformats.org/officeDocument/2006/relationships/image" Target="../media/image20.svg"/><Relationship Id="rId10" Type="http://schemas.openxmlformats.org/officeDocument/2006/relationships/hyperlink" Target="http://www.australiansolarquotes.com.au/buyers-guide/solar-inverter/" TargetMode="External"/><Relationship Id="rId19" Type="http://schemas.openxmlformats.org/officeDocument/2006/relationships/image" Target="../media/image24.svg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1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info@mebyf.com" TargetMode="Externa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7D62BA-B0F2-4874-B314-27280EC986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9068" y="955996"/>
            <a:ext cx="9809441" cy="1326161"/>
          </a:xfrm>
        </p:spPr>
        <p:txBody>
          <a:bodyPr>
            <a:normAutofit/>
          </a:bodyPr>
          <a:lstStyle/>
          <a:p>
            <a:r>
              <a:rPr lang="en-GB" sz="4000" b="1" i="0" dirty="0">
                <a:effectLst/>
                <a:latin typeface="Corbel" panose="020B0503020204020204" pitchFamily="34" charset="0"/>
              </a:rPr>
              <a:t>MEBYF SOLAR ENERGY PROJECT</a:t>
            </a:r>
            <a:br>
              <a:rPr lang="en-GB" sz="4000" b="1" i="0" dirty="0">
                <a:effectLst/>
                <a:latin typeface="Corbel" panose="020B0503020204020204" pitchFamily="34" charset="0"/>
              </a:rPr>
            </a:br>
            <a:endParaRPr lang="es-EC" sz="4000" b="1" dirty="0">
              <a:latin typeface="Corbel" panose="020B0503020204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EC7A00B-5969-4E4D-9BDE-324A2B46ED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2279375"/>
            <a:ext cx="8791575" cy="2978426"/>
          </a:xfrm>
        </p:spPr>
        <p:txBody>
          <a:bodyPr>
            <a:normAutofit/>
          </a:bodyPr>
          <a:lstStyle/>
          <a:p>
            <a:endParaRPr lang="es-ES" dirty="0"/>
          </a:p>
          <a:p>
            <a:r>
              <a:rPr lang="en-GB" b="1" i="0" dirty="0"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AUTONOMOUS PHOTOVOLTAIC SOLAR ENERGY project</a:t>
            </a:r>
            <a:br>
              <a:rPr lang="en-GB" b="1" i="0" dirty="0">
                <a:solidFill>
                  <a:schemeClr val="tx1"/>
                </a:solidFill>
                <a:effectLst/>
                <a:latin typeface="Corbel" panose="020B0503020204020204" pitchFamily="34" charset="0"/>
              </a:rPr>
            </a:br>
            <a:br>
              <a:rPr lang="en-GB" b="1" i="0" dirty="0">
                <a:solidFill>
                  <a:schemeClr val="tx1"/>
                </a:solidFill>
                <a:effectLst/>
                <a:latin typeface="Corbel" panose="020B0503020204020204" pitchFamily="34" charset="0"/>
              </a:rPr>
            </a:br>
            <a:r>
              <a:rPr lang="en-GB" b="1" i="0" dirty="0"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LOCATION: </a:t>
            </a:r>
            <a:br>
              <a:rPr lang="en-GB" b="1" i="0" dirty="0">
                <a:solidFill>
                  <a:schemeClr val="tx1"/>
                </a:solidFill>
                <a:effectLst/>
                <a:latin typeface="Corbel" panose="020B0503020204020204" pitchFamily="34" charset="0"/>
              </a:rPr>
            </a:br>
            <a:r>
              <a:rPr lang="en-GB" b="1" i="1" dirty="0"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ESMERALDAS, canton MUISNE, PUERTO NUEVO-CONCEPCION</a:t>
            </a:r>
            <a:br>
              <a:rPr lang="en-GB" b="1" i="1" dirty="0">
                <a:solidFill>
                  <a:schemeClr val="tx1"/>
                </a:solidFill>
                <a:effectLst/>
                <a:latin typeface="Corbel" panose="020B0503020204020204" pitchFamily="34" charset="0"/>
              </a:rPr>
            </a:br>
            <a:r>
              <a:rPr lang="en-GB" b="1" i="1" dirty="0"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(GUABINA, BREAK, BUENA VISTA) </a:t>
            </a:r>
            <a:br>
              <a:rPr lang="en-GB" b="1" i="1" dirty="0">
                <a:solidFill>
                  <a:schemeClr val="tx1"/>
                </a:solidFill>
                <a:effectLst/>
                <a:latin typeface="Corbel" panose="020B0503020204020204" pitchFamily="34" charset="0"/>
              </a:rPr>
            </a:br>
            <a:br>
              <a:rPr lang="en-GB" b="1" i="0" dirty="0">
                <a:solidFill>
                  <a:schemeClr val="tx1"/>
                </a:solidFill>
                <a:effectLst/>
                <a:latin typeface="Corbel" panose="020B0503020204020204" pitchFamily="34" charset="0"/>
              </a:rPr>
            </a:br>
            <a:r>
              <a:rPr lang="en-GB" b="1" i="0" dirty="0"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TOURIST CONNECTION RUTA DEL SOL</a:t>
            </a:r>
            <a:br>
              <a:rPr lang="en-GB" b="1" i="0" dirty="0">
                <a:solidFill>
                  <a:schemeClr val="tx1"/>
                </a:solidFill>
                <a:effectLst/>
                <a:latin typeface="Corbel" panose="020B0503020204020204" pitchFamily="34" charset="0"/>
              </a:rPr>
            </a:br>
            <a:r>
              <a:rPr lang="en-GB" b="1" i="0" dirty="0"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UNIÓN ESMERALDAS, MANABI AND GUAYAQUIL</a:t>
            </a:r>
            <a:endParaRPr lang="es-EC" b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8B98556-ABF7-4043-8245-43FC23496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0907" y="0"/>
            <a:ext cx="1791093" cy="179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46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3D9336-B548-4389-BB20-0DAAAADD4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426" y="0"/>
            <a:ext cx="9973985" cy="1379913"/>
          </a:xfrm>
        </p:spPr>
        <p:txBody>
          <a:bodyPr/>
          <a:lstStyle/>
          <a:p>
            <a:r>
              <a:rPr lang="en-GB" sz="3200" b="1" i="0" dirty="0">
                <a:effectLst/>
                <a:latin typeface="Corbel" panose="020B0503020204020204" pitchFamily="34" charset="0"/>
              </a:rPr>
              <a:t>PROJECT LOCATION</a:t>
            </a:r>
            <a:br>
              <a:rPr lang="es-ES" sz="3200" b="1" dirty="0">
                <a:latin typeface="Corbel" panose="020B0503020204020204" pitchFamily="34" charset="0"/>
              </a:rPr>
            </a:br>
            <a:r>
              <a:rPr lang="es-ES" sz="2000" b="1" dirty="0">
                <a:latin typeface="Corbel" panose="020B0503020204020204" pitchFamily="34" charset="0"/>
              </a:rPr>
              <a:t>PUERTO NUEVO-CONCEPCIÓN</a:t>
            </a:r>
            <a:br>
              <a:rPr lang="es-ES" sz="2000" b="1" dirty="0">
                <a:latin typeface="Corbel" panose="020B0503020204020204" pitchFamily="34" charset="0"/>
              </a:rPr>
            </a:br>
            <a:r>
              <a:rPr lang="es-ES" sz="2000" b="1" dirty="0">
                <a:latin typeface="Corbel" panose="020B0503020204020204" pitchFamily="34" charset="0"/>
              </a:rPr>
              <a:t>MUISNE, PROVINCE ESMERALDAS, ECUADOR</a:t>
            </a:r>
            <a:endParaRPr lang="es-EC" sz="2000" b="1" dirty="0">
              <a:latin typeface="Corbel" panose="020B05030202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2C6E66-E411-475A-BCE6-5D68EBD36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114" y="1276452"/>
            <a:ext cx="5084537" cy="5355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79D172-D136-4946-AED7-74BFB1B60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5715" y="1498861"/>
            <a:ext cx="5239938" cy="4878371"/>
          </a:xfrm>
          <a:prstGeom prst="rect">
            <a:avLst/>
          </a:prstGeom>
        </p:spPr>
      </p:pic>
      <p:pic>
        <p:nvPicPr>
          <p:cNvPr id="7" name="Afbeelding 3">
            <a:extLst>
              <a:ext uri="{FF2B5EF4-FFF2-40B4-BE49-F238E27FC236}">
                <a16:creationId xmlns:a16="http://schemas.microsoft.com/office/drawing/2014/main" id="{FECDAD7F-0E23-41C4-AF12-E0FB53DFAC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2787" y="0"/>
            <a:ext cx="1989213" cy="19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17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6C17B7-8997-45E6-A6F1-906E4C755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74853"/>
          </a:xfrm>
        </p:spPr>
        <p:txBody>
          <a:bodyPr>
            <a:normAutofit/>
          </a:bodyPr>
          <a:lstStyle/>
          <a:p>
            <a:r>
              <a:rPr lang="en-GB" sz="3200" b="1" i="0" dirty="0">
                <a:effectLst/>
                <a:latin typeface="Corbel" panose="020B0503020204020204" pitchFamily="34" charset="0"/>
              </a:rPr>
              <a:t>PROJECT IMPLEMENTATION RURAL AREA</a:t>
            </a:r>
            <a:endParaRPr lang="es-EC" sz="3200" b="1" dirty="0">
              <a:latin typeface="Corbel" panose="020B0503020204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E634052-5740-4867-83ED-514FA9725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177" y="1701827"/>
            <a:ext cx="10482470" cy="4887532"/>
          </a:xfrm>
          <a:prstGeom prst="rect">
            <a:avLst/>
          </a:prstGeom>
        </p:spPr>
      </p:pic>
      <p:pic>
        <p:nvPicPr>
          <p:cNvPr id="6" name="Afbeelding 3">
            <a:extLst>
              <a:ext uri="{FF2B5EF4-FFF2-40B4-BE49-F238E27FC236}">
                <a16:creationId xmlns:a16="http://schemas.microsoft.com/office/drawing/2014/main" id="{7BA21315-F119-4F57-9166-932F89F59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2787" y="0"/>
            <a:ext cx="1989213" cy="19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85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718F9F-F133-406D-9AAA-3E3D293D0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20944"/>
            <a:ext cx="9905998" cy="1006259"/>
          </a:xfrm>
        </p:spPr>
        <p:txBody>
          <a:bodyPr>
            <a:normAutofit/>
          </a:bodyPr>
          <a:lstStyle/>
          <a:p>
            <a:r>
              <a:rPr lang="en-AU" sz="3200" b="1" i="0" dirty="0">
                <a:effectLst/>
                <a:latin typeface="Corbel" panose="020B0503020204020204" pitchFamily="34" charset="0"/>
              </a:rPr>
              <a:t>PROJECT IMPLEMENTATION</a:t>
            </a:r>
            <a:br>
              <a:rPr lang="en-AU" sz="3200" b="1" i="0" dirty="0">
                <a:effectLst/>
                <a:latin typeface="Corbel" panose="020B0503020204020204" pitchFamily="34" charset="0"/>
              </a:rPr>
            </a:br>
            <a:r>
              <a:rPr lang="en-AU" sz="2000" b="1" i="0" dirty="0">
                <a:effectLst/>
                <a:latin typeface="Corbel" panose="020B0503020204020204" pitchFamily="34" charset="0"/>
              </a:rPr>
              <a:t>INSTALLATION OF SOLAR PANELS IN RURAL COMMUNITY</a:t>
            </a:r>
            <a:endParaRPr lang="pt-BR" sz="2200" b="1" dirty="0">
              <a:latin typeface="Corbel" panose="020B0503020204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1C0AD55-0A6F-4E50-BF96-D4D58B05114C}"/>
              </a:ext>
            </a:extLst>
          </p:cNvPr>
          <p:cNvGrpSpPr/>
          <p:nvPr/>
        </p:nvGrpSpPr>
        <p:grpSpPr>
          <a:xfrm>
            <a:off x="821636" y="1127203"/>
            <a:ext cx="10919790" cy="5608118"/>
            <a:chOff x="315618" y="569845"/>
            <a:chExt cx="12010003" cy="6167705"/>
          </a:xfrm>
        </p:grpSpPr>
        <p:pic>
          <p:nvPicPr>
            <p:cNvPr id="9" name="Picture 8" descr="A picture containing grass, outdoor, sky, person&#10;&#10;Description automatically generated">
              <a:extLst>
                <a:ext uri="{FF2B5EF4-FFF2-40B4-BE49-F238E27FC236}">
                  <a16:creationId xmlns:a16="http://schemas.microsoft.com/office/drawing/2014/main" id="{0711CF40-CEDF-4666-B556-244C6CD0A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1749" y="4175578"/>
              <a:ext cx="3828355" cy="2217413"/>
            </a:xfrm>
            <a:prstGeom prst="rect">
              <a:avLst/>
            </a:prstGeom>
          </p:spPr>
        </p:pic>
        <p:pic>
          <p:nvPicPr>
            <p:cNvPr id="10" name="Picture 9" descr="A picture containing ground, outdoor, tree, wooden&#10;&#10;Description automatically generated">
              <a:extLst>
                <a:ext uri="{FF2B5EF4-FFF2-40B4-BE49-F238E27FC236}">
                  <a16:creationId xmlns:a16="http://schemas.microsoft.com/office/drawing/2014/main" id="{4F802F8C-9EF9-401A-8804-C93846035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5618" y="569845"/>
              <a:ext cx="4069130" cy="355816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04C111C-93DF-4129-A65C-00EAFFFD5DCB}"/>
                </a:ext>
              </a:extLst>
            </p:cNvPr>
            <p:cNvSpPr txBox="1"/>
            <p:nvPr/>
          </p:nvSpPr>
          <p:spPr>
            <a:xfrm>
              <a:off x="441749" y="6466761"/>
              <a:ext cx="3590555" cy="270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>
                  <a:solidFill>
                    <a:schemeClr val="tx1">
                      <a:lumMod val="50000"/>
                    </a:schemeClr>
                  </a:solidFill>
                </a:rPr>
                <a:t>Source: https://www.giz.de/en/worldwide/73840.html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B94D2B8-C074-41FE-A71D-31972887E23B}"/>
                </a:ext>
              </a:extLst>
            </p:cNvPr>
            <p:cNvGrpSpPr/>
            <p:nvPr/>
          </p:nvGrpSpPr>
          <p:grpSpPr>
            <a:xfrm>
              <a:off x="3815772" y="1607128"/>
              <a:ext cx="8244030" cy="5017740"/>
              <a:chOff x="3815772" y="1607128"/>
              <a:chExt cx="8244030" cy="5017740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9CF96034-3454-4269-93E6-2F381527AE7B}"/>
                  </a:ext>
                </a:extLst>
              </p:cNvPr>
              <p:cNvGrpSpPr/>
              <p:nvPr/>
            </p:nvGrpSpPr>
            <p:grpSpPr>
              <a:xfrm>
                <a:off x="3815772" y="1607128"/>
                <a:ext cx="7555679" cy="5017740"/>
                <a:chOff x="-1262442" y="-512851"/>
                <a:chExt cx="11842495" cy="7191353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54A76A8D-4F83-489B-900C-E39F2AF82034}"/>
                    </a:ext>
                  </a:extLst>
                </p:cNvPr>
                <p:cNvGrpSpPr/>
                <p:nvPr/>
              </p:nvGrpSpPr>
              <p:grpSpPr>
                <a:xfrm>
                  <a:off x="-1262442" y="-512851"/>
                  <a:ext cx="11842495" cy="5963731"/>
                  <a:chOff x="-1197064" y="-20481"/>
                  <a:chExt cx="11842495" cy="5963731"/>
                </a:xfrm>
              </p:grpSpPr>
              <p:pic>
                <p:nvPicPr>
                  <p:cNvPr id="32" name="Picture 31" descr="A picture containing text&#10;&#10;Description automatically generated">
                    <a:extLst>
                      <a:ext uri="{FF2B5EF4-FFF2-40B4-BE49-F238E27FC236}">
                        <a16:creationId xmlns:a16="http://schemas.microsoft.com/office/drawing/2014/main" id="{4A0FE43F-9E45-46AA-A0C3-64B7C0572D6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1197064" y="-20481"/>
                    <a:ext cx="7883008" cy="2585912"/>
                  </a:xfrm>
                  <a:prstGeom prst="rect">
                    <a:avLst/>
                  </a:prstGeom>
                </p:spPr>
              </p:pic>
              <p:pic>
                <p:nvPicPr>
                  <p:cNvPr id="33" name="Picture 32" descr="A picture containing text, indoor, vending machine, kitchen appliance&#10;&#10;Description automatically generated">
                    <a:extLst>
                      <a:ext uri="{FF2B5EF4-FFF2-40B4-BE49-F238E27FC236}">
                        <a16:creationId xmlns:a16="http://schemas.microsoft.com/office/drawing/2014/main" id="{3DDE432C-68AB-4238-AC78-8CFCFA44022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78609" y="4671372"/>
                    <a:ext cx="1097824" cy="620793"/>
                  </a:xfrm>
                  <a:prstGeom prst="rect">
                    <a:avLst/>
                  </a:prstGeom>
                </p:spPr>
              </p:pic>
              <p:pic>
                <p:nvPicPr>
                  <p:cNvPr id="34" name="Picture 33">
                    <a:extLst>
                      <a:ext uri="{FF2B5EF4-FFF2-40B4-BE49-F238E27FC236}">
                        <a16:creationId xmlns:a16="http://schemas.microsoft.com/office/drawing/2014/main" id="{2F0F5D37-4C27-4E03-BF9C-160FE5837C7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4378437" y="4633295"/>
                    <a:ext cx="1097375" cy="621846"/>
                  </a:xfrm>
                  <a:prstGeom prst="rect">
                    <a:avLst/>
                  </a:prstGeom>
                </p:spPr>
              </p:pic>
              <p:pic>
                <p:nvPicPr>
                  <p:cNvPr id="35" name="Picture 34" descr="A picture containing text, red, orange, electronic&#10;&#10;Description automatically generated">
                    <a:extLst>
                      <a:ext uri="{FF2B5EF4-FFF2-40B4-BE49-F238E27FC236}">
                        <a16:creationId xmlns:a16="http://schemas.microsoft.com/office/drawing/2014/main" id="{762AB595-BC74-4B87-ABAC-0287DA45C2F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744441" y="4500056"/>
                    <a:ext cx="851083" cy="963426"/>
                  </a:xfrm>
                  <a:prstGeom prst="rect">
                    <a:avLst/>
                  </a:prstGeom>
                </p:spPr>
              </p:pic>
              <p:pic>
                <p:nvPicPr>
                  <p:cNvPr id="36" name="Picture 35">
                    <a:extLst>
                      <a:ext uri="{FF2B5EF4-FFF2-40B4-BE49-F238E27FC236}">
                        <a16:creationId xmlns:a16="http://schemas.microsoft.com/office/drawing/2014/main" id="{54B3BAF2-C0E7-4F66-9672-A1BEBF8F497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8252470" y="4468605"/>
                    <a:ext cx="1410091" cy="1026706"/>
                  </a:xfrm>
                  <a:prstGeom prst="rect">
                    <a:avLst/>
                  </a:prstGeom>
                </p:spPr>
              </p:pic>
              <p:cxnSp>
                <p:nvCxnSpPr>
                  <p:cNvPr id="37" name="Straight Connector 36">
                    <a:extLst>
                      <a:ext uri="{FF2B5EF4-FFF2-40B4-BE49-F238E27FC236}">
                        <a16:creationId xmlns:a16="http://schemas.microsoft.com/office/drawing/2014/main" id="{D79735B5-C06A-45DB-9EF2-A68606BC345E}"/>
                      </a:ext>
                    </a:extLst>
                  </p:cNvPr>
                  <p:cNvCxnSpPr/>
                  <p:nvPr/>
                </p:nvCxnSpPr>
                <p:spPr>
                  <a:xfrm>
                    <a:off x="1876433" y="3053731"/>
                    <a:ext cx="2502004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8" name="Rectangle: Rounded Corners 37">
                    <a:extLst>
                      <a:ext uri="{FF2B5EF4-FFF2-40B4-BE49-F238E27FC236}">
                        <a16:creationId xmlns:a16="http://schemas.microsoft.com/office/drawing/2014/main" id="{F297379A-34E2-4F5F-9B9F-723C8330E5B9}"/>
                      </a:ext>
                    </a:extLst>
                  </p:cNvPr>
                  <p:cNvSpPr/>
                  <p:nvPr/>
                </p:nvSpPr>
                <p:spPr>
                  <a:xfrm>
                    <a:off x="2367819" y="4367533"/>
                    <a:ext cx="1524000" cy="1153369"/>
                  </a:xfrm>
                  <a:prstGeom prst="round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sz="1200"/>
                  </a:p>
                </p:txBody>
              </p:sp>
              <p:sp>
                <p:nvSpPr>
                  <p:cNvPr id="39" name="Rectangle: Rounded Corners 38">
                    <a:extLst>
                      <a:ext uri="{FF2B5EF4-FFF2-40B4-BE49-F238E27FC236}">
                        <a16:creationId xmlns:a16="http://schemas.microsoft.com/office/drawing/2014/main" id="{C60BD124-0507-4379-81BF-FD8EBF9376D8}"/>
                      </a:ext>
                    </a:extLst>
                  </p:cNvPr>
                  <p:cNvSpPr/>
                  <p:nvPr/>
                </p:nvSpPr>
                <p:spPr>
                  <a:xfrm>
                    <a:off x="547524" y="4500056"/>
                    <a:ext cx="1524000" cy="963422"/>
                  </a:xfrm>
                  <a:prstGeom prst="round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sz="1200"/>
                  </a:p>
                </p:txBody>
              </p:sp>
              <p:sp>
                <p:nvSpPr>
                  <p:cNvPr id="40" name="Rectangle: Rounded Corners 39">
                    <a:extLst>
                      <a:ext uri="{FF2B5EF4-FFF2-40B4-BE49-F238E27FC236}">
                        <a16:creationId xmlns:a16="http://schemas.microsoft.com/office/drawing/2014/main" id="{76A2A6DF-7BD8-4609-8822-7BA4F1942B2C}"/>
                      </a:ext>
                    </a:extLst>
                  </p:cNvPr>
                  <p:cNvSpPr/>
                  <p:nvPr/>
                </p:nvSpPr>
                <p:spPr>
                  <a:xfrm>
                    <a:off x="4188114" y="4494197"/>
                    <a:ext cx="1524000" cy="963422"/>
                  </a:xfrm>
                  <a:prstGeom prst="round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sz="1200"/>
                  </a:p>
                </p:txBody>
              </p:sp>
              <p:cxnSp>
                <p:nvCxnSpPr>
                  <p:cNvPr id="41" name="Straight Connector 40">
                    <a:extLst>
                      <a:ext uri="{FF2B5EF4-FFF2-40B4-BE49-F238E27FC236}">
                        <a16:creationId xmlns:a16="http://schemas.microsoft.com/office/drawing/2014/main" id="{3B2282C2-4D0F-4163-A5BA-0A9DBB9F15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76433" y="2410868"/>
                    <a:ext cx="0" cy="642866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>
                    <a:extLst>
                      <a:ext uri="{FF2B5EF4-FFF2-40B4-BE49-F238E27FC236}">
                        <a16:creationId xmlns:a16="http://schemas.microsoft.com/office/drawing/2014/main" id="{15460A7B-9827-4CC9-AEE0-EA74FC8F452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378437" y="2209252"/>
                    <a:ext cx="0" cy="844482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>
                    <a:extLst>
                      <a:ext uri="{FF2B5EF4-FFF2-40B4-BE49-F238E27FC236}">
                        <a16:creationId xmlns:a16="http://schemas.microsoft.com/office/drawing/2014/main" id="{059B961A-F31D-49AC-A6C7-821CF4900340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309524" y="5463478"/>
                    <a:ext cx="0" cy="466695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>
                    <a:extLst>
                      <a:ext uri="{FF2B5EF4-FFF2-40B4-BE49-F238E27FC236}">
                        <a16:creationId xmlns:a16="http://schemas.microsoft.com/office/drawing/2014/main" id="{AB9BC331-F951-4023-9F7B-337BD2EE2E6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309524" y="5930173"/>
                    <a:ext cx="1340832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>
                    <a:extLst>
                      <a:ext uri="{FF2B5EF4-FFF2-40B4-BE49-F238E27FC236}">
                        <a16:creationId xmlns:a16="http://schemas.microsoft.com/office/drawing/2014/main" id="{689C1521-499A-429A-91B9-4F866F532FB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650356" y="5520903"/>
                    <a:ext cx="0" cy="40927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>
                    <a:extLst>
                      <a:ext uri="{FF2B5EF4-FFF2-40B4-BE49-F238E27FC236}">
                        <a16:creationId xmlns:a16="http://schemas.microsoft.com/office/drawing/2014/main" id="{F3801009-D909-484C-8439-C8277148BFC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606188" y="5520903"/>
                    <a:ext cx="0" cy="422347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46">
                    <a:extLst>
                      <a:ext uri="{FF2B5EF4-FFF2-40B4-BE49-F238E27FC236}">
                        <a16:creationId xmlns:a16="http://schemas.microsoft.com/office/drawing/2014/main" id="{0B6D3AA4-4078-408C-8AD5-5E75AB46818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95524" y="5930173"/>
                    <a:ext cx="1354590" cy="1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>
                    <a:extLst>
                      <a:ext uri="{FF2B5EF4-FFF2-40B4-BE49-F238E27FC236}">
                        <a16:creationId xmlns:a16="http://schemas.microsoft.com/office/drawing/2014/main" id="{AEF64E8E-3BAC-4FD3-8A71-2085D9D0E049}"/>
                      </a:ext>
                    </a:extLst>
                  </p:cNvPr>
                  <p:cNvCxnSpPr>
                    <a:cxnSpLocks/>
                    <a:endCxn id="40" idx="2"/>
                  </p:cNvCxnSpPr>
                  <p:nvPr/>
                </p:nvCxnSpPr>
                <p:spPr>
                  <a:xfrm flipV="1">
                    <a:off x="4950114" y="5457619"/>
                    <a:ext cx="0" cy="472554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49" name="Picture 48" descr="A picture containing text&#10;&#10;Description automatically generated">
                    <a:extLst>
                      <a:ext uri="{FF2B5EF4-FFF2-40B4-BE49-F238E27FC236}">
                        <a16:creationId xmlns:a16="http://schemas.microsoft.com/office/drawing/2014/main" id="{35CB8500-8E1B-44AF-BE7E-1821A7EFF31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1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369664" y="4599853"/>
                    <a:ext cx="1032479" cy="774359"/>
                  </a:xfrm>
                  <a:prstGeom prst="rect">
                    <a:avLst/>
                  </a:prstGeom>
                </p:spPr>
              </p:pic>
              <p:cxnSp>
                <p:nvCxnSpPr>
                  <p:cNvPr id="50" name="Straight Connector 49">
                    <a:extLst>
                      <a:ext uri="{FF2B5EF4-FFF2-40B4-BE49-F238E27FC236}">
                        <a16:creationId xmlns:a16="http://schemas.microsoft.com/office/drawing/2014/main" id="{AD712EDA-25C6-42F7-B302-87E6BF17344F}"/>
                      </a:ext>
                    </a:extLst>
                  </p:cNvPr>
                  <p:cNvCxnSpPr>
                    <a:cxnSpLocks/>
                    <a:endCxn id="49" idx="1"/>
                  </p:cNvCxnSpPr>
                  <p:nvPr/>
                </p:nvCxnSpPr>
                <p:spPr>
                  <a:xfrm>
                    <a:off x="5708197" y="4980592"/>
                    <a:ext cx="661467" cy="6441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>
                    <a:extLst>
                      <a:ext uri="{FF2B5EF4-FFF2-40B4-BE49-F238E27FC236}">
                        <a16:creationId xmlns:a16="http://schemas.microsoft.com/office/drawing/2014/main" id="{F6188713-3C9B-4D58-A72A-961A37572CEC}"/>
                      </a:ext>
                    </a:extLst>
                  </p:cNvPr>
                  <p:cNvCxnSpPr>
                    <a:cxnSpLocks/>
                    <a:stCxn id="49" idx="3"/>
                    <a:endCxn id="36" idx="1"/>
                  </p:cNvCxnSpPr>
                  <p:nvPr/>
                </p:nvCxnSpPr>
                <p:spPr>
                  <a:xfrm flipV="1">
                    <a:off x="7402143" y="4981958"/>
                    <a:ext cx="850328" cy="5075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>
                    <a:extLst>
                      <a:ext uri="{FF2B5EF4-FFF2-40B4-BE49-F238E27FC236}">
                        <a16:creationId xmlns:a16="http://schemas.microsoft.com/office/drawing/2014/main" id="{421BE468-418B-4B46-9AE4-47F0C90F4AF4}"/>
                      </a:ext>
                    </a:extLst>
                  </p:cNvPr>
                  <p:cNvCxnSpPr>
                    <a:cxnSpLocks/>
                    <a:stCxn id="36" idx="3"/>
                  </p:cNvCxnSpPr>
                  <p:nvPr/>
                </p:nvCxnSpPr>
                <p:spPr>
                  <a:xfrm>
                    <a:off x="9662561" y="4981958"/>
                    <a:ext cx="982870" cy="5075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>
                    <a:extLst>
                      <a:ext uri="{FF2B5EF4-FFF2-40B4-BE49-F238E27FC236}">
                        <a16:creationId xmlns:a16="http://schemas.microsoft.com/office/drawing/2014/main" id="{5A9B5625-D28E-42F0-BC84-4E70D0E33D9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380771" y="3053731"/>
                    <a:ext cx="0" cy="466695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>
                    <a:extLst>
                      <a:ext uri="{FF2B5EF4-FFF2-40B4-BE49-F238E27FC236}">
                        <a16:creationId xmlns:a16="http://schemas.microsoft.com/office/drawing/2014/main" id="{F6C1A97F-700A-4E47-9657-C9872148C7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309524" y="3520426"/>
                    <a:ext cx="1071247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>
                    <a:extLst>
                      <a:ext uri="{FF2B5EF4-FFF2-40B4-BE49-F238E27FC236}">
                        <a16:creationId xmlns:a16="http://schemas.microsoft.com/office/drawing/2014/main" id="{CC1C1A54-BE83-484B-87B5-C560DAF7433C}"/>
                      </a:ext>
                    </a:extLst>
                  </p:cNvPr>
                  <p:cNvCxnSpPr>
                    <a:cxnSpLocks/>
                    <a:stCxn id="39" idx="0"/>
                  </p:cNvCxnSpPr>
                  <p:nvPr/>
                </p:nvCxnSpPr>
                <p:spPr>
                  <a:xfrm flipV="1">
                    <a:off x="1309524" y="3520425"/>
                    <a:ext cx="17997" cy="979631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0C326A1A-0B75-4239-BF52-3AA4E0AEFC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26893" y="6162048"/>
                  <a:ext cx="525225" cy="0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A837BB59-0162-4B50-96C8-34D95E1A72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26893" y="6468482"/>
                  <a:ext cx="525225" cy="0"/>
                </a:xfrm>
                <a:prstGeom prst="line">
                  <a:avLst/>
                </a:prstGeom>
                <a:ln w="444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D32D5532-CC77-4F1D-BB2B-5CD7A351BA22}"/>
                    </a:ext>
                  </a:extLst>
                </p:cNvPr>
                <p:cNvSpPr txBox="1"/>
                <p:nvPr/>
              </p:nvSpPr>
              <p:spPr>
                <a:xfrm>
                  <a:off x="4122736" y="379828"/>
                  <a:ext cx="1973264" cy="363909"/>
                </a:xfrm>
                <a:prstGeom prst="rect">
                  <a:avLst/>
                </a:prstGeom>
                <a:noFill/>
                <a:ln w="158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1050" b="1" dirty="0"/>
                    <a:t>Solar Panels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1949912-2370-4684-AF82-1503F3F2D847}"/>
                    </a:ext>
                  </a:extLst>
                </p:cNvPr>
                <p:cNvSpPr txBox="1"/>
                <p:nvPr/>
              </p:nvSpPr>
              <p:spPr>
                <a:xfrm>
                  <a:off x="-277666" y="3581746"/>
                  <a:ext cx="1552118" cy="363909"/>
                </a:xfrm>
                <a:prstGeom prst="rect">
                  <a:avLst/>
                </a:prstGeom>
                <a:noFill/>
                <a:ln w="158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1050" b="1" dirty="0"/>
                    <a:t>DC protection </a:t>
                  </a: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6AB5EC8-F2D2-4A70-8477-8D9B60837957}"/>
                    </a:ext>
                  </a:extLst>
                </p:cNvPr>
                <p:cNvSpPr txBox="1"/>
                <p:nvPr/>
              </p:nvSpPr>
              <p:spPr>
                <a:xfrm>
                  <a:off x="4139119" y="3508944"/>
                  <a:ext cx="1564451" cy="363909"/>
                </a:xfrm>
                <a:prstGeom prst="rect">
                  <a:avLst/>
                </a:prstGeom>
                <a:noFill/>
                <a:ln w="158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1050" b="1" dirty="0"/>
                    <a:t>AC protection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15C6D15-FB62-44DA-ACD7-FA392A87F729}"/>
                    </a:ext>
                  </a:extLst>
                </p:cNvPr>
                <p:cNvSpPr txBox="1"/>
                <p:nvPr/>
              </p:nvSpPr>
              <p:spPr>
                <a:xfrm>
                  <a:off x="2430984" y="3533459"/>
                  <a:ext cx="1262143" cy="374936"/>
                </a:xfrm>
                <a:prstGeom prst="rect">
                  <a:avLst/>
                </a:prstGeom>
                <a:noFill/>
                <a:ln w="158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1050" b="1" dirty="0"/>
                    <a:t>Inverter</a:t>
                  </a: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C6153E16-C3EB-4166-8EE0-733733EE8669}"/>
                    </a:ext>
                  </a:extLst>
                </p:cNvPr>
                <p:cNvSpPr txBox="1"/>
                <p:nvPr/>
              </p:nvSpPr>
              <p:spPr>
                <a:xfrm>
                  <a:off x="7540992" y="2561361"/>
                  <a:ext cx="2252439" cy="1164276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  <a:alpha val="36000"/>
                  </a:schemeClr>
                </a:solidFill>
                <a:ln w="158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1400" b="1" dirty="0"/>
                    <a:t>Energy Meter with remote monitoting </a:t>
                  </a: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7C0E90F7-8ABC-47A4-8D8E-5DDBAFE62A76}"/>
                    </a:ext>
                  </a:extLst>
                </p:cNvPr>
                <p:cNvSpPr txBox="1"/>
                <p:nvPr/>
              </p:nvSpPr>
              <p:spPr>
                <a:xfrm>
                  <a:off x="1707416" y="5993740"/>
                  <a:ext cx="2866800" cy="363909"/>
                </a:xfrm>
                <a:prstGeom prst="rect">
                  <a:avLst/>
                </a:prstGeom>
                <a:noFill/>
                <a:ln w="158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050" b="1" dirty="0"/>
                    <a:t>DC Energy  circuit </a:t>
                  </a: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AFFC5C35-93D9-4250-869F-56717B58E6E9}"/>
                    </a:ext>
                  </a:extLst>
                </p:cNvPr>
                <p:cNvSpPr txBox="1"/>
                <p:nvPr/>
              </p:nvSpPr>
              <p:spPr>
                <a:xfrm>
                  <a:off x="1686207" y="6314593"/>
                  <a:ext cx="3519109" cy="363909"/>
                </a:xfrm>
                <a:prstGeom prst="rect">
                  <a:avLst/>
                </a:prstGeom>
                <a:noFill/>
                <a:ln w="158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050" b="1" dirty="0"/>
                    <a:t>AC Energy circuit</a:t>
                  </a:r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F516A858-42C8-480D-BD14-0F389B682397}"/>
                  </a:ext>
                </a:extLst>
              </p:cNvPr>
              <p:cNvGrpSpPr/>
              <p:nvPr/>
            </p:nvGrpSpPr>
            <p:grpSpPr>
              <a:xfrm>
                <a:off x="11465494" y="4077783"/>
                <a:ext cx="594308" cy="1961109"/>
                <a:chOff x="11622157" y="3639247"/>
                <a:chExt cx="408868" cy="1693018"/>
              </a:xfrm>
              <a:solidFill>
                <a:srgbClr val="FF0000"/>
              </a:solidFill>
            </p:grpSpPr>
            <p:pic>
              <p:nvPicPr>
                <p:cNvPr id="19" name="Graphic 18" descr="Lights On with solid fill">
                  <a:extLst>
                    <a:ext uri="{FF2B5EF4-FFF2-40B4-BE49-F238E27FC236}">
                      <a16:creationId xmlns:a16="http://schemas.microsoft.com/office/drawing/2014/main" id="{7940C051-49F7-450C-B1E8-2146C352BE1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622157" y="3639247"/>
                  <a:ext cx="358893" cy="358893"/>
                </a:xfrm>
                <a:prstGeom prst="rect">
                  <a:avLst/>
                </a:prstGeom>
              </p:spPr>
            </p:pic>
            <p:pic>
              <p:nvPicPr>
                <p:cNvPr id="20" name="Graphic 19" descr="Television with solid fill">
                  <a:extLst>
                    <a:ext uri="{FF2B5EF4-FFF2-40B4-BE49-F238E27FC236}">
                      <a16:creationId xmlns:a16="http://schemas.microsoft.com/office/drawing/2014/main" id="{F48D82E8-70B9-4987-BEE2-5E939CD99E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622157" y="4309598"/>
                  <a:ext cx="390406" cy="390406"/>
                </a:xfrm>
                <a:prstGeom prst="rect">
                  <a:avLst/>
                </a:prstGeom>
              </p:spPr>
            </p:pic>
            <p:pic>
              <p:nvPicPr>
                <p:cNvPr id="21" name="Graphic 20" descr="Satellite dish with solid fill">
                  <a:extLst>
                    <a:ext uri="{FF2B5EF4-FFF2-40B4-BE49-F238E27FC236}">
                      <a16:creationId xmlns:a16="http://schemas.microsoft.com/office/drawing/2014/main" id="{9D3B5B15-CE0C-4D02-BC4B-DA240B10AC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622157" y="4923397"/>
                  <a:ext cx="408868" cy="408868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05BB5B9-5294-4E7D-A15D-13D54785E691}"/>
                </a:ext>
              </a:extLst>
            </p:cNvPr>
            <p:cNvCxnSpPr>
              <a:cxnSpLocks/>
            </p:cNvCxnSpPr>
            <p:nvPr/>
          </p:nvCxnSpPr>
          <p:spPr>
            <a:xfrm>
              <a:off x="11066651" y="4413321"/>
              <a:ext cx="32228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2A4DBD1-C7C0-41E2-AD57-E9FF6C34E4EE}"/>
                </a:ext>
              </a:extLst>
            </p:cNvPr>
            <p:cNvCxnSpPr>
              <a:cxnSpLocks/>
            </p:cNvCxnSpPr>
            <p:nvPr/>
          </p:nvCxnSpPr>
          <p:spPr>
            <a:xfrm>
              <a:off x="11049166" y="5759175"/>
              <a:ext cx="32228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ED8DC0C-4802-4018-A771-F614F0A978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71766" y="4413322"/>
              <a:ext cx="0" cy="134585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60DBAE0-C244-46AA-AE3B-51C230535CED}"/>
                </a:ext>
              </a:extLst>
            </p:cNvPr>
            <p:cNvSpPr txBox="1"/>
            <p:nvPr/>
          </p:nvSpPr>
          <p:spPr>
            <a:xfrm>
              <a:off x="11066651" y="3657537"/>
              <a:ext cx="1258970" cy="307777"/>
            </a:xfrm>
            <a:prstGeom prst="rect">
              <a:avLst/>
            </a:prstGeom>
            <a:noFill/>
            <a:ln w="158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>
                  <a:solidFill>
                    <a:srgbClr val="FF0000"/>
                  </a:solidFill>
                </a:rPr>
                <a:t>Houses</a:t>
              </a:r>
            </a:p>
          </p:txBody>
        </p:sp>
      </p:grpSp>
      <p:pic>
        <p:nvPicPr>
          <p:cNvPr id="56" name="Afbeelding 3">
            <a:extLst>
              <a:ext uri="{FF2B5EF4-FFF2-40B4-BE49-F238E27FC236}">
                <a16:creationId xmlns:a16="http://schemas.microsoft.com/office/drawing/2014/main" id="{B9F5C6C9-3DB8-4CA3-B548-0AEC4E0D230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202787" y="0"/>
            <a:ext cx="1989213" cy="19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34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718F9F-F133-406D-9AAA-3E3D293D0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i="0" dirty="0">
                <a:effectLst/>
                <a:latin typeface="Corbel" panose="020B0503020204020204" pitchFamily="34" charset="0"/>
              </a:rPr>
              <a:t>SOLAR PANEL KIT</a:t>
            </a:r>
            <a:endParaRPr lang="es-EC" sz="3200" b="1" dirty="0">
              <a:latin typeface="Corbel" panose="020B0503020204020204" pitchFamily="34" charset="0"/>
            </a:endParaRP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B080B8EE-73A6-4268-9515-A3CED40133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5635" y="1749285"/>
            <a:ext cx="7182678" cy="4028661"/>
          </a:xfrm>
        </p:spPr>
      </p:pic>
      <p:pic>
        <p:nvPicPr>
          <p:cNvPr id="5" name="Afbeelding 3">
            <a:extLst>
              <a:ext uri="{FF2B5EF4-FFF2-40B4-BE49-F238E27FC236}">
                <a16:creationId xmlns:a16="http://schemas.microsoft.com/office/drawing/2014/main" id="{1C5CA55B-37E2-4547-A858-68422C20C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2787" y="0"/>
            <a:ext cx="1989213" cy="19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817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434AA2C7-468C-4584-A00E-AAFDE1F9E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379" y="645022"/>
            <a:ext cx="9905998" cy="1478570"/>
          </a:xfrm>
        </p:spPr>
        <p:txBody>
          <a:bodyPr>
            <a:normAutofit/>
          </a:bodyPr>
          <a:lstStyle/>
          <a:p>
            <a:r>
              <a:rPr lang="en-GB" sz="3200" b="1" i="0" dirty="0">
                <a:effectLst/>
                <a:latin typeface="Corbel" panose="020B0503020204020204" pitchFamily="34" charset="0"/>
              </a:rPr>
              <a:t>REMOTE ENERGY MEASUREMENT KIT</a:t>
            </a:r>
            <a:endParaRPr lang="es-EC" sz="3200" b="1" dirty="0">
              <a:latin typeface="Corbel" panose="020B05030202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E61B27-DA72-455D-9210-73151F50F4EF}"/>
              </a:ext>
            </a:extLst>
          </p:cNvPr>
          <p:cNvSpPr txBox="1"/>
          <p:nvPr/>
        </p:nvSpPr>
        <p:spPr>
          <a:xfrm>
            <a:off x="4894419" y="2183770"/>
            <a:ext cx="6202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0" i="0" dirty="0">
                <a:effectLst/>
                <a:latin typeface="Corbel" panose="020B0503020204020204" pitchFamily="34" charset="0"/>
              </a:rPr>
              <a:t>ELECTRONIC METER</a:t>
            </a:r>
            <a:endParaRPr lang="pt-BR" sz="2000" dirty="0">
              <a:latin typeface="Corbel" panose="020B0503020204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FB6AA5E-20C5-4A66-BF60-CA0CFAC08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591" y="2285901"/>
            <a:ext cx="2334970" cy="228619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DDA9466-C918-443C-B002-4F220AF7A214}"/>
              </a:ext>
            </a:extLst>
          </p:cNvPr>
          <p:cNvSpPr txBox="1"/>
          <p:nvPr/>
        </p:nvSpPr>
        <p:spPr>
          <a:xfrm>
            <a:off x="4894419" y="2886977"/>
            <a:ext cx="620201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000" b="0" i="0" dirty="0">
                <a:effectLst/>
                <a:latin typeface="Corbel" panose="020B0503020204020204" pitchFamily="34" charset="0"/>
              </a:rPr>
              <a:t>Designed with multiple options to meet different utility needs whilst being a very cost effective solution.</a:t>
            </a:r>
            <a:br>
              <a:rPr lang="en-AU" sz="2000" dirty="0">
                <a:latin typeface="Corbel" panose="020B0503020204020204" pitchFamily="34" charset="0"/>
              </a:rPr>
            </a:br>
            <a:br>
              <a:rPr lang="en-AU" sz="2000" dirty="0">
                <a:latin typeface="Corbel" panose="020B0503020204020204" pitchFamily="34" charset="0"/>
              </a:rPr>
            </a:br>
            <a:r>
              <a:rPr lang="en-AU" sz="2000" b="0" i="0" dirty="0">
                <a:effectLst/>
                <a:latin typeface="Corbel" panose="020B0503020204020204" pitchFamily="34" charset="0"/>
              </a:rPr>
              <a:t>Plug-and-play capability for remote communication and management, with a wide range of compatible solutions</a:t>
            </a:r>
            <a:br>
              <a:rPr lang="en-AU" sz="2000" dirty="0">
                <a:latin typeface="Corbel" panose="020B0503020204020204" pitchFamily="34" charset="0"/>
              </a:rPr>
            </a:br>
            <a:br>
              <a:rPr lang="en-AU" sz="2000" dirty="0">
                <a:latin typeface="Corbel" panose="020B0503020204020204" pitchFamily="34" charset="0"/>
              </a:rPr>
            </a:br>
            <a:r>
              <a:rPr lang="en-AU" sz="2000" b="0" i="0" dirty="0">
                <a:effectLst/>
                <a:latin typeface="Corbel" panose="020B0503020204020204" pitchFamily="34" charset="0"/>
              </a:rPr>
              <a:t>100-amp service switch below deck</a:t>
            </a:r>
            <a:endParaRPr lang="pt-BR" sz="2000" dirty="0">
              <a:latin typeface="Corbel" panose="020B0503020204020204" pitchFamily="34" charset="0"/>
            </a:endParaRPr>
          </a:p>
        </p:txBody>
      </p:sp>
      <p:pic>
        <p:nvPicPr>
          <p:cNvPr id="7" name="Afbeelding 3">
            <a:extLst>
              <a:ext uri="{FF2B5EF4-FFF2-40B4-BE49-F238E27FC236}">
                <a16:creationId xmlns:a16="http://schemas.microsoft.com/office/drawing/2014/main" id="{7013A64C-B561-4C6E-8B4C-3110BBBCC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2787" y="0"/>
            <a:ext cx="1989213" cy="19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470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FFC9C8FA-7D6E-4DD7-AA14-28712FB6A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901" y="144316"/>
            <a:ext cx="8809382" cy="1006259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Corbel" panose="020B0503020204020204" pitchFamily="34" charset="0"/>
              </a:rPr>
              <a:t>ENABLED CUSTOMER BENEFITS</a:t>
            </a:r>
            <a:endParaRPr lang="pt-BR" sz="3200" b="1" dirty="0">
              <a:latin typeface="Corbel" panose="020B05030202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F1E269-32E1-4AA5-AAC9-56DCF955ACC0}"/>
              </a:ext>
            </a:extLst>
          </p:cNvPr>
          <p:cNvSpPr txBox="1"/>
          <p:nvPr/>
        </p:nvSpPr>
        <p:spPr>
          <a:xfrm>
            <a:off x="970679" y="904846"/>
            <a:ext cx="1061726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AU" b="0" i="0" dirty="0">
                <a:effectLst/>
                <a:latin typeface="Corbel" panose="020B0503020204020204" pitchFamily="34" charset="0"/>
              </a:rPr>
              <a:t>Solar panels provide clean energy. 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AU" b="0" i="0" dirty="0">
                <a:effectLst/>
                <a:latin typeface="Corbel" panose="020B0503020204020204" pitchFamily="34" charset="0"/>
              </a:rPr>
              <a:t>Susta</a:t>
            </a:r>
            <a:r>
              <a:rPr lang="en-AU" dirty="0">
                <a:latin typeface="Corbel" panose="020B0503020204020204" pitchFamily="34" charset="0"/>
              </a:rPr>
              <a:t>inable e</a:t>
            </a:r>
            <a:r>
              <a:rPr lang="en-AU" b="0" i="0" dirty="0">
                <a:effectLst/>
                <a:latin typeface="Corbel" panose="020B0503020204020204" pitchFamily="34" charset="0"/>
              </a:rPr>
              <a:t>nergy more respectful to the environment.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AU" b="0" i="0" dirty="0">
                <a:effectLst/>
                <a:latin typeface="Corbel" panose="020B0503020204020204" pitchFamily="34" charset="0"/>
              </a:rPr>
              <a:t>Photovoltaic energy comes from nature (infinite and abundant).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AU" dirty="0">
                <a:latin typeface="Corbel" panose="020B0503020204020204" pitchFamily="34" charset="0"/>
              </a:rPr>
              <a:t>No diesel generated appliances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AU" b="0" i="0" dirty="0">
                <a:effectLst/>
                <a:latin typeface="Corbel" panose="020B0503020204020204" pitchFamily="34" charset="0"/>
              </a:rPr>
              <a:t>Photovoltaic energy obtains greater energy power in a more economically profitable way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AU" dirty="0">
                <a:latin typeface="Corbel" panose="020B0503020204020204" pitchFamily="34" charset="0"/>
              </a:rPr>
              <a:t>The </a:t>
            </a:r>
            <a:r>
              <a:rPr lang="en-AU" b="0" i="0" dirty="0">
                <a:effectLst/>
                <a:latin typeface="Corbel" panose="020B0503020204020204" pitchFamily="34" charset="0"/>
              </a:rPr>
              <a:t>life cycle of a solar panel is guaranteed 25 years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AU" dirty="0">
                <a:latin typeface="Corbel" panose="020B0503020204020204" pitchFamily="34" charset="0"/>
              </a:rPr>
              <a:t>G</a:t>
            </a:r>
            <a:r>
              <a:rPr lang="en-AU" b="0" i="0" dirty="0">
                <a:effectLst/>
                <a:latin typeface="Corbel" panose="020B0503020204020204" pitchFamily="34" charset="0"/>
              </a:rPr>
              <a:t>uarantee of availability of energy for a long period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AU" b="0" i="0" dirty="0">
                <a:effectLst/>
                <a:latin typeface="Corbel" panose="020B0503020204020204" pitchFamily="34" charset="0"/>
              </a:rPr>
              <a:t>Greater reliability with remote monitoring of metering and generated consumption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AU" dirty="0">
                <a:latin typeface="Corbel" panose="020B0503020204020204" pitchFamily="34" charset="0"/>
              </a:rPr>
              <a:t>P</a:t>
            </a:r>
            <a:r>
              <a:rPr lang="en-AU" b="0" i="0" dirty="0">
                <a:effectLst/>
                <a:latin typeface="Corbel" panose="020B0503020204020204" pitchFamily="34" charset="0"/>
              </a:rPr>
              <a:t>roactive maintenance better assess the status of assets and plan necessary equipment replacements.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AU" b="0" i="0" dirty="0">
                <a:effectLst/>
                <a:latin typeface="Corbel" panose="020B0503020204020204" pitchFamily="34" charset="0"/>
              </a:rPr>
              <a:t>Planned replacements are faster (so outage is shorter) and cost fewer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AU" b="0" i="0" dirty="0">
                <a:effectLst/>
                <a:latin typeface="Corbel" panose="020B0503020204020204" pitchFamily="34" charset="0"/>
              </a:rPr>
              <a:t>Outage updates, and proactive outage notifications keep the customer informed quickly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AU" b="0" i="0" dirty="0">
                <a:effectLst/>
                <a:latin typeface="Corbel" panose="020B0503020204020204" pitchFamily="34" charset="0"/>
              </a:rPr>
              <a:t>Visibility of how the system is performing enables better detection of fluctuations in power generation and anticipate maintenance actions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AU" b="0" i="0" dirty="0">
                <a:effectLst/>
                <a:latin typeface="Corbel" panose="020B0503020204020204" pitchFamily="34" charset="0"/>
              </a:rPr>
              <a:t>Customers do not have to call to report problems in the generation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AU" b="0" i="0" dirty="0">
                <a:effectLst/>
                <a:latin typeface="Corbel" panose="020B0503020204020204" pitchFamily="34" charset="0"/>
              </a:rPr>
              <a:t>Customer Safety Identification of customer's heated outlets / panels using temperature data to assist with fire prevention; Determine outages caused by fires using temperature data</a:t>
            </a:r>
            <a:r>
              <a:rPr lang="en-AU" dirty="0">
                <a:latin typeface="Corbel" panose="020B0503020204020204" pitchFamily="34" charset="0"/>
              </a:rPr>
              <a:t>.</a:t>
            </a:r>
            <a:endParaRPr lang="en-AU" b="0" i="0" dirty="0">
              <a:effectLst/>
              <a:latin typeface="Corbel" panose="020B0503020204020204" pitchFamily="34" charset="0"/>
            </a:endParaRPr>
          </a:p>
        </p:txBody>
      </p:sp>
      <p:pic>
        <p:nvPicPr>
          <p:cNvPr id="5" name="Afbeelding 3">
            <a:extLst>
              <a:ext uri="{FF2B5EF4-FFF2-40B4-BE49-F238E27FC236}">
                <a16:creationId xmlns:a16="http://schemas.microsoft.com/office/drawing/2014/main" id="{0E664082-DCDF-413D-B208-6FAA6E2CB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2787" y="0"/>
            <a:ext cx="1989213" cy="19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887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7AB40C-B011-4706-9899-5EBF0AB99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>
            <a:normAutofit/>
          </a:bodyPr>
          <a:lstStyle/>
          <a:p>
            <a:r>
              <a:rPr lang="en-GB" sz="3200" b="1" i="0" dirty="0">
                <a:effectLst/>
                <a:latin typeface="Corbel" panose="020B0503020204020204" pitchFamily="34" charset="0"/>
              </a:rPr>
              <a:t>REFERENTIAL BUDGET </a:t>
            </a:r>
            <a:r>
              <a:rPr lang="en-GB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EC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E4EE4DCD-E505-4FE4-88B2-3A645CAC30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7009383"/>
              </p:ext>
            </p:extLst>
          </p:nvPr>
        </p:nvGraphicFramePr>
        <p:xfrm>
          <a:off x="278296" y="2088423"/>
          <a:ext cx="11635408" cy="190048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17214">
                  <a:extLst>
                    <a:ext uri="{9D8B030D-6E8A-4147-A177-3AD203B41FA5}">
                      <a16:colId xmlns:a16="http://schemas.microsoft.com/office/drawing/2014/main" val="2596783365"/>
                    </a:ext>
                  </a:extLst>
                </a:gridCol>
                <a:gridCol w="994625">
                  <a:extLst>
                    <a:ext uri="{9D8B030D-6E8A-4147-A177-3AD203B41FA5}">
                      <a16:colId xmlns:a16="http://schemas.microsoft.com/office/drawing/2014/main" val="165615703"/>
                    </a:ext>
                  </a:extLst>
                </a:gridCol>
                <a:gridCol w="1543895">
                  <a:extLst>
                    <a:ext uri="{9D8B030D-6E8A-4147-A177-3AD203B41FA5}">
                      <a16:colId xmlns:a16="http://schemas.microsoft.com/office/drawing/2014/main" val="1435796413"/>
                    </a:ext>
                  </a:extLst>
                </a:gridCol>
                <a:gridCol w="1336064">
                  <a:extLst>
                    <a:ext uri="{9D8B030D-6E8A-4147-A177-3AD203B41FA5}">
                      <a16:colId xmlns:a16="http://schemas.microsoft.com/office/drawing/2014/main" val="4246801781"/>
                    </a:ext>
                  </a:extLst>
                </a:gridCol>
                <a:gridCol w="1202457">
                  <a:extLst>
                    <a:ext uri="{9D8B030D-6E8A-4147-A177-3AD203B41FA5}">
                      <a16:colId xmlns:a16="http://schemas.microsoft.com/office/drawing/2014/main" val="1265978742"/>
                    </a:ext>
                  </a:extLst>
                </a:gridCol>
                <a:gridCol w="1187613">
                  <a:extLst>
                    <a:ext uri="{9D8B030D-6E8A-4147-A177-3AD203B41FA5}">
                      <a16:colId xmlns:a16="http://schemas.microsoft.com/office/drawing/2014/main" val="532258681"/>
                    </a:ext>
                  </a:extLst>
                </a:gridCol>
                <a:gridCol w="890708">
                  <a:extLst>
                    <a:ext uri="{9D8B030D-6E8A-4147-A177-3AD203B41FA5}">
                      <a16:colId xmlns:a16="http://schemas.microsoft.com/office/drawing/2014/main" val="1663756329"/>
                    </a:ext>
                  </a:extLst>
                </a:gridCol>
                <a:gridCol w="890708">
                  <a:extLst>
                    <a:ext uri="{9D8B030D-6E8A-4147-A177-3AD203B41FA5}">
                      <a16:colId xmlns:a16="http://schemas.microsoft.com/office/drawing/2014/main" val="741710460"/>
                    </a:ext>
                  </a:extLst>
                </a:gridCol>
                <a:gridCol w="890708">
                  <a:extLst>
                    <a:ext uri="{9D8B030D-6E8A-4147-A177-3AD203B41FA5}">
                      <a16:colId xmlns:a16="http://schemas.microsoft.com/office/drawing/2014/main" val="2200346922"/>
                    </a:ext>
                  </a:extLst>
                </a:gridCol>
                <a:gridCol w="890708">
                  <a:extLst>
                    <a:ext uri="{9D8B030D-6E8A-4147-A177-3AD203B41FA5}">
                      <a16:colId xmlns:a16="http://schemas.microsoft.com/office/drawing/2014/main" val="4210496141"/>
                    </a:ext>
                  </a:extLst>
                </a:gridCol>
                <a:gridCol w="890708">
                  <a:extLst>
                    <a:ext uri="{9D8B030D-6E8A-4147-A177-3AD203B41FA5}">
                      <a16:colId xmlns:a16="http://schemas.microsoft.com/office/drawing/2014/main" val="1963092401"/>
                    </a:ext>
                  </a:extLst>
                </a:gridCol>
              </a:tblGrid>
              <a:tr h="465849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en-A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REFERENTIAL BUDGET KIT'S OF PHOTOVOLTAIC SOLAR ENERGY PLANTS 3280W / DAY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1" marR="9501" marT="9501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525282"/>
                  </a:ext>
                </a:extLst>
              </a:tr>
              <a:tr h="113894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PRICE WITH KIT (DOLLARS)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1" marR="9501" marT="9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INSTALLATION OF C / KIT (DOLLARS</a:t>
                      </a:r>
                      <a:r>
                        <a:rPr lang="es-ES" sz="1200" u="none" strike="noStrike" dirty="0">
                          <a:effectLst/>
                        </a:rPr>
                        <a:t>)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1" marR="9501" marT="9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BRACKET AND STRUCTURE ASSEMBLY FOR C / KIT (DOLLARS)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1" marR="9501" marT="9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TRANSPORTATION OF C / KIT (DOLLARS</a:t>
                      </a:r>
                      <a:r>
                        <a:rPr lang="es-ES" sz="1200" u="none" strike="noStrike" dirty="0">
                          <a:effectLst/>
                        </a:rPr>
                        <a:t>)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1" marR="9501" marT="9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AUDIT (DOLLARS)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1" marR="9501" marT="9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PRICE PER KIT (DOLLARS</a:t>
                      </a:r>
                      <a:r>
                        <a:rPr lang="es-ES" sz="1200" u="none" strike="noStrike" dirty="0">
                          <a:effectLst/>
                        </a:rPr>
                        <a:t>)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1" marR="9501" marT="9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USERS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1" marR="9501" marT="9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STAGE I USERS 28 (DOLLARS</a:t>
                      </a:r>
                      <a:r>
                        <a:rPr lang="es-ES" sz="1200" u="none" strike="noStrike" dirty="0">
                          <a:effectLst/>
                        </a:rPr>
                        <a:t>)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1" marR="9501" marT="9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STAGE II USERS 28 (DOLLARS</a:t>
                      </a:r>
                      <a:r>
                        <a:rPr lang="es-ES" sz="1200" u="none" strike="noStrike" dirty="0">
                          <a:effectLst/>
                        </a:rPr>
                        <a:t>)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1" marR="9501" marT="9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STAGE III USERS 29 (DOLLARS</a:t>
                      </a:r>
                      <a:r>
                        <a:rPr lang="es-E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1" marR="9501" marT="9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INVESTMENT (DOLLARS</a:t>
                      </a:r>
                      <a:r>
                        <a:rPr lang="es-EC" sz="1200" u="none" strike="noStrike" dirty="0">
                          <a:effectLst/>
                        </a:rPr>
                        <a:t>)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1" marR="9501" marT="9501" marB="0" anchor="ctr"/>
                </a:tc>
                <a:extLst>
                  <a:ext uri="{0D108BD9-81ED-4DB2-BD59-A6C34878D82A}">
                    <a16:rowId xmlns:a16="http://schemas.microsoft.com/office/drawing/2014/main" val="1309989742"/>
                  </a:ext>
                </a:extLst>
              </a:tr>
              <a:tr h="295688"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effectLst/>
                        </a:rPr>
                        <a:t>6200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1" marR="9501" marT="95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effectLst/>
                        </a:rPr>
                        <a:t>550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1" marR="9501" marT="95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</a:t>
                      </a:r>
                    </a:p>
                  </a:txBody>
                  <a:tcPr marL="9501" marR="9501" marT="95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501" marR="9501" marT="95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effectLst/>
                        </a:rPr>
                        <a:t>250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1" marR="9501" marT="95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effectLst/>
                        </a:rPr>
                        <a:t>8025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1" marR="9501" marT="95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effectLst/>
                        </a:rPr>
                        <a:t>85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1" marR="9501" marT="95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>
                          <a:effectLst/>
                        </a:rPr>
                        <a:t>247000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1" marR="9501" marT="95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effectLst/>
                        </a:rPr>
                        <a:t>224700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1" marR="9501" marT="95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effectLst/>
                        </a:rPr>
                        <a:t>232725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1" marR="9501" marT="95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effectLst/>
                        </a:rPr>
                        <a:t>798212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1" marR="9501" marT="9501" marB="0" anchor="b"/>
                </a:tc>
                <a:extLst>
                  <a:ext uri="{0D108BD9-81ED-4DB2-BD59-A6C34878D82A}">
                    <a16:rowId xmlns:a16="http://schemas.microsoft.com/office/drawing/2014/main" val="2373347034"/>
                  </a:ext>
                </a:extLst>
              </a:tr>
            </a:tbl>
          </a:graphicData>
        </a:graphic>
      </p:graphicFrame>
      <p:pic>
        <p:nvPicPr>
          <p:cNvPr id="5" name="Afbeelding 3">
            <a:extLst>
              <a:ext uri="{FF2B5EF4-FFF2-40B4-BE49-F238E27FC236}">
                <a16:creationId xmlns:a16="http://schemas.microsoft.com/office/drawing/2014/main" id="{6BEFED9B-67F2-4E00-B57F-9899E08AC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2787" y="0"/>
            <a:ext cx="1989213" cy="1989213"/>
          </a:xfrm>
          <a:prstGeom prst="rect">
            <a:avLst/>
          </a:prstGeom>
        </p:spPr>
      </p:pic>
      <p:sp>
        <p:nvSpPr>
          <p:cNvPr id="6" name="TextBox 11">
            <a:extLst>
              <a:ext uri="{FF2B5EF4-FFF2-40B4-BE49-F238E27FC236}">
                <a16:creationId xmlns:a16="http://schemas.microsoft.com/office/drawing/2014/main" id="{B4580CA1-873B-465E-B58C-5B0EE925DD40}"/>
              </a:ext>
            </a:extLst>
          </p:cNvPr>
          <p:cNvSpPr txBox="1"/>
          <p:nvPr/>
        </p:nvSpPr>
        <p:spPr>
          <a:xfrm>
            <a:off x="1270374" y="4322963"/>
            <a:ext cx="8722687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latin typeface="Corbel" panose="020B0503020204020204" pitchFamily="34" charset="0"/>
              </a:rPr>
              <a:t>Material or fiancial support it is  very welcome for us.</a:t>
            </a:r>
            <a:br>
              <a:rPr lang="pt-BR" sz="3200" b="1" dirty="0">
                <a:latin typeface="Corbel" panose="020B0503020204020204" pitchFamily="34" charset="0"/>
              </a:rPr>
            </a:br>
            <a:r>
              <a:rPr lang="pt-BR" sz="3200" b="1" dirty="0">
                <a:latin typeface="Corbel" panose="020B0503020204020204" pitchFamily="34" charset="0"/>
              </a:rPr>
              <a:t>Thank you in </a:t>
            </a:r>
            <a:r>
              <a:rPr lang="pt-BR" sz="3200" b="1">
                <a:latin typeface="Corbel" panose="020B0503020204020204" pitchFamily="34" charset="0"/>
              </a:rPr>
              <a:t>advance.</a:t>
            </a:r>
            <a:br>
              <a:rPr lang="pt-BR" sz="3200" b="1">
                <a:latin typeface="Corbel" panose="020B0503020204020204" pitchFamily="34" charset="0"/>
              </a:rPr>
            </a:br>
            <a:endParaRPr lang="pt-BR" sz="3200" b="1" dirty="0">
              <a:latin typeface="Corbel" panose="020B0503020204020204" pitchFamily="34" charset="0"/>
            </a:endParaRPr>
          </a:p>
          <a:p>
            <a:br>
              <a:rPr lang="pt-BR" sz="2000" dirty="0">
                <a:latin typeface="Corbel" panose="020B0503020204020204" pitchFamily="34" charset="0"/>
              </a:rPr>
            </a:br>
            <a:br>
              <a:rPr lang="pt-BR" sz="2000" dirty="0">
                <a:latin typeface="Corbel" panose="020B0503020204020204" pitchFamily="34" charset="0"/>
              </a:rPr>
            </a:br>
            <a:endParaRPr lang="pt-BR" sz="20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559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C20987-B99A-43E2-8546-5402D4310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356" y="1605051"/>
            <a:ext cx="7224022" cy="650813"/>
          </a:xfrm>
          <a:prstGeom prst="rect">
            <a:avLst/>
          </a:prstGeom>
        </p:spPr>
      </p:pic>
      <p:pic>
        <p:nvPicPr>
          <p:cNvPr id="5" name="Picture 4" descr="Chart&#10;&#10;Description automatically generated with medium confidence">
            <a:extLst>
              <a:ext uri="{FF2B5EF4-FFF2-40B4-BE49-F238E27FC236}">
                <a16:creationId xmlns:a16="http://schemas.microsoft.com/office/drawing/2014/main" id="{8E10E94F-30AD-47D4-99CC-427747100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994" y="2431330"/>
            <a:ext cx="7144747" cy="4039164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D239E50B-E242-48A3-A5BA-7F1495C78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68" y="214214"/>
            <a:ext cx="9905998" cy="1478570"/>
          </a:xfrm>
        </p:spPr>
        <p:txBody>
          <a:bodyPr/>
          <a:lstStyle/>
          <a:p>
            <a:r>
              <a:rPr lang="en-GB" sz="3200" b="1" i="0" dirty="0">
                <a:effectLst/>
                <a:latin typeface="Corbel" panose="020B0503020204020204" pitchFamily="34" charset="0"/>
              </a:rPr>
              <a:t>RERENTIAL BUDGET </a:t>
            </a:r>
            <a:r>
              <a:rPr lang="en-GB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EC" dirty="0"/>
          </a:p>
        </p:txBody>
      </p:sp>
      <p:pic>
        <p:nvPicPr>
          <p:cNvPr id="7" name="Afbeelding 3">
            <a:extLst>
              <a:ext uri="{FF2B5EF4-FFF2-40B4-BE49-F238E27FC236}">
                <a16:creationId xmlns:a16="http://schemas.microsoft.com/office/drawing/2014/main" id="{52EFA0D7-5D0A-4F14-84B9-531A71EA7C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2787" y="0"/>
            <a:ext cx="1989213" cy="19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928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AB324A-DADB-49E2-8889-07F756353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121" y="1123406"/>
            <a:ext cx="11585196" cy="714103"/>
          </a:xfrm>
        </p:spPr>
        <p:txBody>
          <a:bodyPr>
            <a:normAutofit fontScale="90000"/>
          </a:bodyPr>
          <a:lstStyle/>
          <a:p>
            <a:r>
              <a:rPr lang="nl-NL" b="1" dirty="0">
                <a:latin typeface="Corbel" panose="020B0503020204020204" pitchFamily="34" charset="0"/>
              </a:rPr>
              <a:t>FOUNDATION MEBYF Contact details</a:t>
            </a:r>
            <a:br>
              <a:rPr lang="nl-NL" sz="3200" b="1" dirty="0">
                <a:latin typeface="Corbel" panose="020B0503020204020204" pitchFamily="34" charset="0"/>
              </a:rPr>
            </a:br>
            <a:endParaRPr lang="en-GB" sz="3200" b="1" dirty="0">
              <a:latin typeface="Corbel" panose="020B0503020204020204" pitchFamily="34" charset="0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DFEDA81-7424-424E-80C1-FEC0FA98DD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0743" y="1897510"/>
            <a:ext cx="9906002" cy="3408553"/>
          </a:xfrm>
        </p:spPr>
        <p:txBody>
          <a:bodyPr>
            <a:normAutofit/>
          </a:bodyPr>
          <a:lstStyle/>
          <a:p>
            <a:r>
              <a:rPr lang="nl-NL" sz="2200" dirty="0" err="1">
                <a:latin typeface="Corbel" panose="020B0503020204020204" pitchFamily="34" charset="0"/>
              </a:rPr>
              <a:t>Address</a:t>
            </a:r>
            <a:r>
              <a:rPr lang="nl-NL" sz="2200" dirty="0">
                <a:latin typeface="Corbel" panose="020B0503020204020204" pitchFamily="34" charset="0"/>
              </a:rPr>
              <a:t>:</a:t>
            </a:r>
            <a:br>
              <a:rPr lang="nl-NL" sz="2200" dirty="0">
                <a:latin typeface="Corbel" panose="020B0503020204020204" pitchFamily="34" charset="0"/>
              </a:rPr>
            </a:br>
            <a:r>
              <a:rPr lang="nl-NL" sz="2200" dirty="0">
                <a:latin typeface="Corbel" panose="020B0503020204020204" pitchFamily="34" charset="0"/>
              </a:rPr>
              <a:t>Zandberglaan 25</a:t>
            </a:r>
            <a:br>
              <a:rPr lang="nl-NL" sz="2200" dirty="0">
                <a:latin typeface="Corbel" panose="020B0503020204020204" pitchFamily="34" charset="0"/>
              </a:rPr>
            </a:br>
            <a:r>
              <a:rPr lang="nl-NL" sz="2200" dirty="0">
                <a:latin typeface="Corbel" panose="020B0503020204020204" pitchFamily="34" charset="0"/>
              </a:rPr>
              <a:t>The Hague, The Netherlands</a:t>
            </a:r>
            <a:br>
              <a:rPr lang="nl-NL" sz="2200" dirty="0">
                <a:latin typeface="Corbel" panose="020B0503020204020204" pitchFamily="34" charset="0"/>
              </a:rPr>
            </a:br>
            <a:r>
              <a:rPr lang="nl-NL" sz="2200" dirty="0">
                <a:latin typeface="Corbel" panose="020B0503020204020204" pitchFamily="34" charset="0"/>
              </a:rPr>
              <a:t>EMAIL: </a:t>
            </a:r>
            <a:r>
              <a:rPr lang="nl-NL" sz="2200" dirty="0">
                <a:latin typeface="Corbel" panose="020B0503020204020204" pitchFamily="34" charset="0"/>
                <a:hlinkClick r:id="rId2"/>
              </a:rPr>
              <a:t>info@mebyf.com</a:t>
            </a:r>
            <a:br>
              <a:rPr lang="nl-NL" sz="2200" dirty="0">
                <a:latin typeface="Corbel" panose="020B0503020204020204" pitchFamily="34" charset="0"/>
              </a:rPr>
            </a:br>
            <a:r>
              <a:rPr lang="nl-NL" sz="2200" dirty="0">
                <a:latin typeface="Corbel" panose="020B0503020204020204" pitchFamily="34" charset="0"/>
              </a:rPr>
              <a:t>Telephone </a:t>
            </a:r>
            <a:r>
              <a:rPr lang="nl-NL" sz="2200" dirty="0" err="1">
                <a:latin typeface="Corbel" panose="020B0503020204020204" pitchFamily="34" charset="0"/>
              </a:rPr>
              <a:t>number</a:t>
            </a:r>
            <a:r>
              <a:rPr lang="nl-NL" sz="2200" dirty="0">
                <a:latin typeface="Corbel" panose="020B0503020204020204" pitchFamily="34" charset="0"/>
              </a:rPr>
              <a:t>: +31628272657</a:t>
            </a:r>
            <a:br>
              <a:rPr lang="nl-NL" sz="2200" dirty="0">
                <a:latin typeface="Corbel" panose="020B0503020204020204" pitchFamily="34" charset="0"/>
              </a:rPr>
            </a:br>
            <a:r>
              <a:rPr lang="nl-NL" sz="2200" dirty="0">
                <a:latin typeface="Corbel" panose="020B0503020204020204" pitchFamily="34" charset="0"/>
              </a:rPr>
              <a:t>Bank details: </a:t>
            </a:r>
            <a:br>
              <a:rPr lang="nl-NL" sz="2200" dirty="0">
                <a:latin typeface="Corbel" panose="020B0503020204020204" pitchFamily="34" charset="0"/>
              </a:rPr>
            </a:br>
            <a:r>
              <a:rPr lang="nl-NL" sz="2200" dirty="0">
                <a:latin typeface="Corbel" panose="020B0503020204020204" pitchFamily="34" charset="0"/>
              </a:rPr>
              <a:t>Name: Stichting MEBYF</a:t>
            </a:r>
            <a:br>
              <a:rPr lang="nl-NL" sz="2200" dirty="0">
                <a:latin typeface="Corbel" panose="020B0503020204020204" pitchFamily="34" charset="0"/>
              </a:rPr>
            </a:br>
            <a:r>
              <a:rPr lang="nl-NL" sz="2200" dirty="0">
                <a:latin typeface="Corbel" panose="020B0503020204020204" pitchFamily="34" charset="0"/>
              </a:rPr>
              <a:t>Bank </a:t>
            </a:r>
            <a:r>
              <a:rPr lang="nl-NL" sz="2200" dirty="0" err="1">
                <a:latin typeface="Corbel" panose="020B0503020204020204" pitchFamily="34" charset="0"/>
              </a:rPr>
              <a:t>number</a:t>
            </a:r>
            <a:r>
              <a:rPr lang="nl-NL" sz="2200" dirty="0">
                <a:latin typeface="Corbel" panose="020B0503020204020204" pitchFamily="34" charset="0"/>
              </a:rPr>
              <a:t>: NL65INGB0008508563</a:t>
            </a:r>
            <a:br>
              <a:rPr lang="nl-NL" sz="2400" dirty="0"/>
            </a:br>
            <a:endParaRPr lang="en-GB" sz="2400" dirty="0"/>
          </a:p>
        </p:txBody>
      </p:sp>
      <p:pic>
        <p:nvPicPr>
          <p:cNvPr id="5" name="Afbeelding 3">
            <a:extLst>
              <a:ext uri="{FF2B5EF4-FFF2-40B4-BE49-F238E27FC236}">
                <a16:creationId xmlns:a16="http://schemas.microsoft.com/office/drawing/2014/main" id="{5010011F-005D-4CD0-8E82-EFC85734C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2787" y="0"/>
            <a:ext cx="1989213" cy="19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70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49A021-63D8-46B1-91AA-12B84B91D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0" y="159026"/>
            <a:ext cx="9906001" cy="1431235"/>
          </a:xfrm>
        </p:spPr>
        <p:txBody>
          <a:bodyPr/>
          <a:lstStyle/>
          <a:p>
            <a:r>
              <a:rPr lang="en-GB" sz="3200" b="1" i="0" dirty="0">
                <a:effectLst/>
                <a:latin typeface="Corbel" panose="020B0503020204020204" pitchFamily="34" charset="0"/>
              </a:rPr>
              <a:t>BENEFICIARIES PHASE #</a:t>
            </a:r>
            <a:r>
              <a:rPr lang="en-GB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br>
              <a:rPr lang="es-ES" sz="3200" b="1" dirty="0">
                <a:latin typeface="Corbel" panose="020B0503020204020204" pitchFamily="34" charset="0"/>
              </a:rPr>
            </a:br>
            <a:r>
              <a:rPr lang="es-ES" sz="2000" b="1" dirty="0">
                <a:latin typeface="Corbel" panose="020B0503020204020204" pitchFamily="34" charset="0"/>
              </a:rPr>
              <a:t>sectores de guabina, rompe, buena vista </a:t>
            </a:r>
            <a:endParaRPr lang="es-EC" sz="2000" b="1" dirty="0">
              <a:latin typeface="Corbel" panose="020B0503020204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D392AD-24C4-47AE-94DF-C89EEFABD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287" y="1112458"/>
            <a:ext cx="9133121" cy="5005709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endParaRPr lang="en-GB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b="0" i="0" u="none" strike="noStrike" baseline="0" dirty="0">
                <a:latin typeface="Corbel" panose="020B0503020204020204" pitchFamily="34" charset="0"/>
              </a:rPr>
              <a:t>1. ÁNGEL ULPIANO INTRIAGO FARIAS</a:t>
            </a:r>
            <a:br>
              <a:rPr lang="en-GB" b="0" i="0" u="none" strike="noStrike" baseline="0" dirty="0">
                <a:latin typeface="Corbel" panose="020B0503020204020204" pitchFamily="34" charset="0"/>
              </a:rPr>
            </a:br>
            <a:r>
              <a:rPr lang="it-IT" b="0" i="0" u="none" strike="noStrike" baseline="0" dirty="0">
                <a:latin typeface="Corbel" panose="020B0503020204020204" pitchFamily="34" charset="0"/>
              </a:rPr>
              <a:t>2. TITO VICENTE LOOR LEONES</a:t>
            </a:r>
            <a:br>
              <a:rPr lang="it-IT" b="0" i="0" u="none" strike="noStrike" baseline="0" dirty="0">
                <a:latin typeface="Corbel" panose="020B0503020204020204" pitchFamily="34" charset="0"/>
              </a:rPr>
            </a:br>
            <a:r>
              <a:rPr lang="it-IT" b="0" i="0" u="none" strike="noStrike" baseline="0" dirty="0">
                <a:latin typeface="Corbel" panose="020B0503020204020204" pitchFamily="34" charset="0"/>
              </a:rPr>
              <a:t>3. ANTONIO SEBASTIÁN ZAMBRANO VERA</a:t>
            </a:r>
            <a:br>
              <a:rPr lang="it-IT" b="0" i="0" u="none" strike="noStrike" baseline="0" dirty="0">
                <a:latin typeface="Corbel" panose="020B0503020204020204" pitchFamily="34" charset="0"/>
              </a:rPr>
            </a:br>
            <a:r>
              <a:rPr lang="en-GB" b="0" i="0" u="none" strike="noStrike" baseline="0" dirty="0">
                <a:latin typeface="Corbel" panose="020B0503020204020204" pitchFamily="34" charset="0"/>
              </a:rPr>
              <a:t>4. DUFFER OCTAVIO GODOY SÁNCHEZ</a:t>
            </a:r>
            <a:br>
              <a:rPr lang="en-GB" b="0" i="0" u="none" strike="noStrike" baseline="0" dirty="0">
                <a:latin typeface="Corbel" panose="020B0503020204020204" pitchFamily="34" charset="0"/>
              </a:rPr>
            </a:br>
            <a:r>
              <a:rPr lang="pt-BR" b="0" i="0" u="none" strike="noStrike" baseline="0" dirty="0">
                <a:latin typeface="Corbel" panose="020B0503020204020204" pitchFamily="34" charset="0"/>
              </a:rPr>
              <a:t>5. FERNANDO OLIVER NÚÑEZ BONILLA</a:t>
            </a:r>
            <a:br>
              <a:rPr lang="pt-BR" b="0" i="0" u="none" strike="noStrike" baseline="0" dirty="0">
                <a:latin typeface="Corbel" panose="020B0503020204020204" pitchFamily="34" charset="0"/>
              </a:rPr>
            </a:br>
            <a:r>
              <a:rPr lang="en-GB" b="0" i="0" u="none" strike="noStrike" baseline="0" dirty="0">
                <a:latin typeface="Corbel" panose="020B0503020204020204" pitchFamily="34" charset="0"/>
              </a:rPr>
              <a:t>6. HITURVIDE JULIÁN CHASIN GUAGUA	</a:t>
            </a:r>
            <a:br>
              <a:rPr lang="en-GB" b="0" i="0" u="none" strike="noStrike" baseline="0" dirty="0">
                <a:latin typeface="Corbel" panose="020B0503020204020204" pitchFamily="34" charset="0"/>
              </a:rPr>
            </a:br>
            <a:r>
              <a:rPr lang="en-GB" b="0" i="0" u="none" strike="noStrike" baseline="0" dirty="0">
                <a:latin typeface="Corbel" panose="020B0503020204020204" pitchFamily="34" charset="0"/>
              </a:rPr>
              <a:t>7. RICARDO ALFREDO PALMA RODRÍGUEZ</a:t>
            </a:r>
            <a:br>
              <a:rPr lang="en-GB" b="0" i="0" u="none" strike="noStrike" baseline="0" dirty="0">
                <a:latin typeface="Corbel" panose="020B0503020204020204" pitchFamily="34" charset="0"/>
              </a:rPr>
            </a:br>
            <a:r>
              <a:rPr lang="es-ES" b="0" i="0" u="none" strike="noStrike" baseline="0" dirty="0">
                <a:latin typeface="Corbel" panose="020B0503020204020204" pitchFamily="34" charset="0"/>
              </a:rPr>
              <a:t>8. MANUEL ÁNGEL INTRIAGO MURILLO	</a:t>
            </a:r>
            <a:br>
              <a:rPr lang="es-ES" b="0" i="0" u="none" strike="noStrike" baseline="0" dirty="0">
                <a:latin typeface="Corbel" panose="020B0503020204020204" pitchFamily="34" charset="0"/>
              </a:rPr>
            </a:br>
            <a:r>
              <a:rPr lang="en-GB" b="0" i="0" u="none" strike="noStrike" baseline="0" dirty="0">
                <a:latin typeface="Corbel" panose="020B0503020204020204" pitchFamily="34" charset="0"/>
              </a:rPr>
              <a:t>9. FELICIANO VALENCIA CHILA</a:t>
            </a:r>
            <a:br>
              <a:rPr lang="en-GB" b="0" i="0" u="none" strike="noStrike" baseline="0" dirty="0">
                <a:latin typeface="Corbel" panose="020B0503020204020204" pitchFamily="34" charset="0"/>
              </a:rPr>
            </a:br>
            <a:r>
              <a:rPr lang="en-GB" b="0" i="0" u="none" strike="noStrike" baseline="0" dirty="0">
                <a:latin typeface="Corbel" panose="020B0503020204020204" pitchFamily="34" charset="0"/>
              </a:rPr>
              <a:t>10. PEDRO PABLO RODRÍGUEZ ANCHUNDIA</a:t>
            </a:r>
            <a:br>
              <a:rPr lang="en-GB" b="0" i="0" u="none" strike="noStrike" baseline="0" dirty="0">
                <a:latin typeface="Corbel" panose="020B0503020204020204" pitchFamily="34" charset="0"/>
              </a:rPr>
            </a:br>
            <a:r>
              <a:rPr lang="it-IT" b="0" i="0" u="none" strike="noStrike" baseline="0" dirty="0">
                <a:latin typeface="Corbel" panose="020B0503020204020204" pitchFamily="34" charset="0"/>
              </a:rPr>
              <a:t>11. MARIO FABIÁN SANTANA ANDRADE</a:t>
            </a:r>
            <a:br>
              <a:rPr lang="it-IT" b="0" i="0" u="none" strike="noStrike" baseline="0" dirty="0">
                <a:latin typeface="Corbel" panose="020B0503020204020204" pitchFamily="34" charset="0"/>
              </a:rPr>
            </a:br>
            <a:r>
              <a:rPr lang="es-ES" b="0" i="0" u="none" strike="noStrike" baseline="0" dirty="0">
                <a:latin typeface="Corbel" panose="020B0503020204020204" pitchFamily="34" charset="0"/>
              </a:rPr>
              <a:t>12. DOLORES CARMEN SOLORZANO CEDEÑO</a:t>
            </a:r>
            <a:br>
              <a:rPr lang="es-ES" b="0" i="0" u="none" strike="noStrike" baseline="0" dirty="0">
                <a:latin typeface="Corbel" panose="020B0503020204020204" pitchFamily="34" charset="0"/>
              </a:rPr>
            </a:br>
            <a:r>
              <a:rPr lang="it-IT" b="0" i="0" u="none" strike="noStrike" baseline="0" dirty="0">
                <a:latin typeface="Corbel" panose="020B0503020204020204" pitchFamily="34" charset="0"/>
              </a:rPr>
              <a:t>13. CIRILO ANTONIO SOLORZANO PINARGOTE</a:t>
            </a:r>
            <a:br>
              <a:rPr lang="it-IT" b="0" i="0" u="none" strike="noStrike" baseline="0" dirty="0">
                <a:latin typeface="Corbel" panose="020B0503020204020204" pitchFamily="34" charset="0"/>
              </a:rPr>
            </a:br>
            <a:r>
              <a:rPr lang="it-IT" b="0" i="0" u="none" strike="noStrike" baseline="0" dirty="0">
                <a:latin typeface="Corbel" panose="020B0503020204020204" pitchFamily="34" charset="0"/>
              </a:rPr>
              <a:t>14. CECILIA ERMICENIA CHASIN GUAGUA	</a:t>
            </a:r>
            <a:br>
              <a:rPr lang="it-IT" b="0" i="0" u="none" strike="noStrike" baseline="0" dirty="0">
                <a:latin typeface="Corbel" panose="020B0503020204020204" pitchFamily="34" charset="0"/>
              </a:rPr>
            </a:br>
            <a:r>
              <a:rPr lang="en-GB" b="0" i="0" u="none" strike="noStrike" baseline="0" dirty="0">
                <a:latin typeface="Corbel" panose="020B0503020204020204" pitchFamily="34" charset="0"/>
              </a:rPr>
              <a:t>15. CARMEN ESTHER CHASIN GUAGUA</a:t>
            </a:r>
            <a:endParaRPr lang="es-EC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691F1EF-2171-484C-891F-B1BDA7FB9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0803" y="0"/>
            <a:ext cx="1723414" cy="172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44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EEA182-2C53-4D5B-B2BE-1542F675B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ES" dirty="0"/>
            </a:br>
            <a:r>
              <a:rPr lang="en-GB" sz="3200" b="1" i="0" dirty="0">
                <a:effectLst/>
                <a:latin typeface="Corbel" panose="020B0503020204020204" pitchFamily="34" charset="0"/>
              </a:rPr>
              <a:t>OBJECTIVES</a:t>
            </a:r>
            <a:endParaRPr lang="es-EC" sz="3200" dirty="0">
              <a:latin typeface="Corbel" panose="020B0503020204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FF8B2D-9A1F-48B0-9549-D3608D4FC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000" b="1" i="0" dirty="0">
                <a:effectLst/>
                <a:latin typeface="Corbel" panose="020B0503020204020204" pitchFamily="34" charset="0"/>
              </a:rPr>
              <a:t>PROVIDE AUTONOMOUS PHOTOVOLTAIC SOLAR ENERGY</a:t>
            </a:r>
            <a:br>
              <a:rPr lang="en-AU" sz="2000" b="1" i="0" dirty="0">
                <a:effectLst/>
                <a:latin typeface="Corbel" panose="020B0503020204020204" pitchFamily="34" charset="0"/>
              </a:rPr>
            </a:br>
            <a:r>
              <a:rPr lang="en-AU" sz="2000" b="1" i="0" dirty="0">
                <a:effectLst/>
                <a:latin typeface="Corbel" panose="020B0503020204020204" pitchFamily="34" charset="0"/>
              </a:rPr>
              <a:t>TO </a:t>
            </a: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85</a:t>
            </a:r>
            <a:r>
              <a:rPr lang="en-AU" sz="2000" b="1" i="0" dirty="0">
                <a:effectLst/>
                <a:latin typeface="Corbel" panose="020B0503020204020204" pitchFamily="34" charset="0"/>
              </a:rPr>
              <a:t> FAMILIES OF THE COMMUNITIES IN THIS RURAL AREA OF ACTION.</a:t>
            </a:r>
            <a:br>
              <a:rPr lang="en-AU" sz="2000" b="1" i="0" dirty="0">
                <a:effectLst/>
                <a:latin typeface="Corbel" panose="020B0503020204020204" pitchFamily="34" charset="0"/>
              </a:rPr>
            </a:br>
            <a:endParaRPr lang="en-AU" sz="2000" b="1" i="0" dirty="0">
              <a:effectLst/>
              <a:latin typeface="Corbel" panose="020B0503020204020204" pitchFamily="34" charset="0"/>
            </a:endParaRPr>
          </a:p>
          <a:p>
            <a:r>
              <a:rPr lang="en-AU" sz="2000" b="1" i="0" dirty="0">
                <a:effectLst/>
                <a:latin typeface="Corbel" panose="020B0503020204020204" pitchFamily="34" charset="0"/>
              </a:rPr>
              <a:t>WITH THE ASSEMBLY OF THE SOLAR ENERGY SYSTEMS</a:t>
            </a:r>
            <a:br>
              <a:rPr lang="en-AU" sz="2000" b="1" i="0" dirty="0">
                <a:effectLst/>
                <a:latin typeface="Corbel" panose="020B0503020204020204" pitchFamily="34" charset="0"/>
              </a:rPr>
            </a:br>
            <a:r>
              <a:rPr lang="en-AU" sz="2000" b="1" i="0" dirty="0">
                <a:effectLst/>
                <a:latin typeface="Corbel" panose="020B0503020204020204" pitchFamily="34" charset="0"/>
              </a:rPr>
              <a:t>ACCESS SOLUTIONS TO SUSTAINABLE ELECTRIC ENERGY WILL BE GIVEN.</a:t>
            </a:r>
          </a:p>
          <a:p>
            <a:r>
              <a:rPr lang="en-AU" sz="2000" b="1" i="0" dirty="0">
                <a:effectLst/>
                <a:latin typeface="Corbel" panose="020B0503020204020204" pitchFamily="34" charset="0"/>
              </a:rPr>
              <a:t>ACCESS TO ENERGY IMPROVES EDUCATION, HEALTH, COMFORT, PROTECTION AND PRODUCTIVITY, FOR THE FAMILIES LIVING IN THE RURAL SECTOR.</a:t>
            </a:r>
            <a:endParaRPr lang="es-EC" sz="2000" b="1" dirty="0">
              <a:latin typeface="Corbel" panose="020B0503020204020204" pitchFamily="34" charset="0"/>
            </a:endParaRPr>
          </a:p>
        </p:txBody>
      </p:sp>
      <p:pic>
        <p:nvPicPr>
          <p:cNvPr id="7" name="Afbeelding 3">
            <a:extLst>
              <a:ext uri="{FF2B5EF4-FFF2-40B4-BE49-F238E27FC236}">
                <a16:creationId xmlns:a16="http://schemas.microsoft.com/office/drawing/2014/main" id="{716327D2-0543-42E0-8020-9D945295E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2787" y="0"/>
            <a:ext cx="1989213" cy="19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278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0AFC5C-3EF7-4349-92FD-F512D1FE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037" y="133004"/>
            <a:ext cx="9905999" cy="1064029"/>
          </a:xfrm>
        </p:spPr>
        <p:txBody>
          <a:bodyPr/>
          <a:lstStyle/>
          <a:p>
            <a:r>
              <a:rPr lang="es-ES" sz="3200" b="1" dirty="0">
                <a:latin typeface="Corbel" panose="020B0503020204020204" pitchFamily="34" charset="0"/>
              </a:rPr>
              <a:t>BENEFICIARIES PHASE#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br>
              <a:rPr lang="es-ES" sz="3200" b="1" dirty="0">
                <a:latin typeface="Corbel" panose="020B0503020204020204" pitchFamily="34" charset="0"/>
              </a:rPr>
            </a:br>
            <a:r>
              <a:rPr lang="es-ES" sz="2000" b="1" dirty="0">
                <a:latin typeface="Corbel" panose="020B0503020204020204" pitchFamily="34" charset="0"/>
              </a:rPr>
              <a:t>sectores de guabina, rompe, buena vista</a:t>
            </a:r>
            <a:endParaRPr lang="es-EC" sz="2000" b="1" dirty="0">
              <a:latin typeface="Corbel" panose="020B0503020204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2AAE4F-1EC9-4332-8AA0-3168A73A3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288" y="1163782"/>
            <a:ext cx="9905999" cy="520376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s-ES" dirty="0">
              <a:latin typeface="Corbel" panose="020B0503020204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it-IT" dirty="0">
                <a:latin typeface="Corbel" panose="020B0503020204020204" pitchFamily="34" charset="0"/>
              </a:rPr>
              <a:t>16. BALDAMINA DEMESIA CHILA CHILA</a:t>
            </a:r>
            <a:br>
              <a:rPr lang="it-IT" dirty="0">
                <a:latin typeface="Corbel" panose="020B0503020204020204" pitchFamily="34" charset="0"/>
              </a:rPr>
            </a:br>
            <a:r>
              <a:rPr lang="en-GB" dirty="0">
                <a:latin typeface="Corbel" panose="020B0503020204020204" pitchFamily="34" charset="0"/>
              </a:rPr>
              <a:t>17. EDDIE GERMÁN NÚÑEZ BONILLA	</a:t>
            </a:r>
            <a:br>
              <a:rPr lang="en-GB" dirty="0">
                <a:latin typeface="Corbel" panose="020B0503020204020204" pitchFamily="34" charset="0"/>
              </a:rPr>
            </a:br>
            <a:r>
              <a:rPr lang="es-ES" dirty="0">
                <a:latin typeface="Corbel" panose="020B0503020204020204" pitchFamily="34" charset="0"/>
              </a:rPr>
              <a:t>18.</a:t>
            </a:r>
            <a:r>
              <a:rPr lang="en-GB" dirty="0">
                <a:latin typeface="Corbel" panose="020B0503020204020204" pitchFamily="34" charset="0"/>
              </a:rPr>
              <a:t> EDISON ENRIQUE MENDOZA MOLINA</a:t>
            </a:r>
            <a:br>
              <a:rPr lang="en-GB" dirty="0">
                <a:latin typeface="Corbel" panose="020B0503020204020204" pitchFamily="34" charset="0"/>
              </a:rPr>
            </a:br>
            <a:r>
              <a:rPr lang="es-ES" dirty="0">
                <a:latin typeface="Corbel" panose="020B0503020204020204" pitchFamily="34" charset="0"/>
              </a:rPr>
              <a:t>19. NANCY MARÍA INTRIAGO VALENCIA</a:t>
            </a:r>
            <a:br>
              <a:rPr lang="es-ES" dirty="0">
                <a:latin typeface="Corbel" panose="020B0503020204020204" pitchFamily="34" charset="0"/>
              </a:rPr>
            </a:br>
            <a:r>
              <a:rPr lang="en-GB" dirty="0">
                <a:latin typeface="Corbel" panose="020B0503020204020204" pitchFamily="34" charset="0"/>
              </a:rPr>
              <a:t>20. ESNERITA JANETH CHILA HERRERA	</a:t>
            </a:r>
            <a:br>
              <a:rPr lang="en-GB" dirty="0">
                <a:latin typeface="Corbel" panose="020B0503020204020204" pitchFamily="34" charset="0"/>
              </a:rPr>
            </a:br>
            <a:r>
              <a:rPr lang="en-GB" dirty="0">
                <a:latin typeface="Corbel" panose="020B0503020204020204" pitchFamily="34" charset="0"/>
              </a:rPr>
              <a:t>21. ANDRÉS SEBASTIÁN ZAMBRANO MERA</a:t>
            </a:r>
            <a:br>
              <a:rPr lang="en-GB" dirty="0">
                <a:latin typeface="Corbel" panose="020B0503020204020204" pitchFamily="34" charset="0"/>
              </a:rPr>
            </a:br>
            <a:r>
              <a:rPr lang="en-GB" dirty="0">
                <a:latin typeface="Corbel" panose="020B0503020204020204" pitchFamily="34" charset="0"/>
              </a:rPr>
              <a:t>22. LISBETH ELIZABETH NÚÑEZ MENESES</a:t>
            </a:r>
            <a:br>
              <a:rPr lang="en-GB" dirty="0">
                <a:latin typeface="Corbel" panose="020B0503020204020204" pitchFamily="34" charset="0"/>
              </a:rPr>
            </a:br>
            <a:r>
              <a:rPr lang="pt-BR" dirty="0">
                <a:latin typeface="Corbel" panose="020B0503020204020204" pitchFamily="34" charset="0"/>
              </a:rPr>
              <a:t>23. JORGE ANTONIO ANDRADE OSTAIZA	</a:t>
            </a:r>
            <a:br>
              <a:rPr lang="pt-BR" dirty="0">
                <a:latin typeface="Corbel" panose="020B0503020204020204" pitchFamily="34" charset="0"/>
              </a:rPr>
            </a:br>
            <a:r>
              <a:rPr lang="it-IT" dirty="0">
                <a:latin typeface="Corbel" panose="020B0503020204020204" pitchFamily="34" charset="0"/>
              </a:rPr>
              <a:t>24. DALICE RAMONA MENDOZA BRAVO</a:t>
            </a:r>
            <a:br>
              <a:rPr lang="it-IT" dirty="0">
                <a:latin typeface="Corbel" panose="020B0503020204020204" pitchFamily="34" charset="0"/>
              </a:rPr>
            </a:br>
            <a:r>
              <a:rPr lang="it-IT" dirty="0">
                <a:latin typeface="Corbel" panose="020B0503020204020204" pitchFamily="34" charset="0"/>
              </a:rPr>
              <a:t>25. EDISON ARTURO ANDRADE PARRALES</a:t>
            </a:r>
            <a:br>
              <a:rPr lang="it-IT" dirty="0">
                <a:latin typeface="Corbel" panose="020B0503020204020204" pitchFamily="34" charset="0"/>
              </a:rPr>
            </a:br>
            <a:r>
              <a:rPr lang="en-GB" dirty="0">
                <a:latin typeface="Corbel" panose="020B0503020204020204" pitchFamily="34" charset="0"/>
              </a:rPr>
              <a:t>26. DAVID ESLEIDER NÚÑEZ ESPÍN		</a:t>
            </a:r>
            <a:br>
              <a:rPr lang="en-GB" dirty="0">
                <a:latin typeface="Corbel" panose="020B0503020204020204" pitchFamily="34" charset="0"/>
              </a:rPr>
            </a:br>
            <a:r>
              <a:rPr lang="en-GB" dirty="0">
                <a:latin typeface="Corbel" panose="020B0503020204020204" pitchFamily="34" charset="0"/>
              </a:rPr>
              <a:t>27. PABLO MIGUEL CHILA LEÓN	</a:t>
            </a:r>
            <a:br>
              <a:rPr lang="en-GB" dirty="0">
                <a:latin typeface="Corbel" panose="020B0503020204020204" pitchFamily="34" charset="0"/>
              </a:rPr>
            </a:br>
            <a:r>
              <a:rPr lang="en-GB" dirty="0">
                <a:latin typeface="Corbel" panose="020B0503020204020204" pitchFamily="34" charset="0"/>
              </a:rPr>
              <a:t>28. MANUEL ERNESTO PALOMINO VERA	</a:t>
            </a:r>
            <a:br>
              <a:rPr lang="en-GB" dirty="0">
                <a:latin typeface="Corbel" panose="020B0503020204020204" pitchFamily="34" charset="0"/>
              </a:rPr>
            </a:br>
            <a:r>
              <a:rPr lang="es-ES" dirty="0">
                <a:latin typeface="Corbel" panose="020B0503020204020204" pitchFamily="34" charset="0"/>
              </a:rPr>
              <a:t>29. SISOY ANTONIO CABRERA CARRAZCO		</a:t>
            </a:r>
            <a:br>
              <a:rPr lang="es-ES" dirty="0">
                <a:latin typeface="Corbel" panose="020B0503020204020204" pitchFamily="34" charset="0"/>
              </a:rPr>
            </a:br>
            <a:r>
              <a:rPr lang="en-GB" dirty="0">
                <a:latin typeface="Corbel" panose="020B0503020204020204" pitchFamily="34" charset="0"/>
              </a:rPr>
              <a:t>30. JACINTA LASTENIA AVEIGA RODRÍGUEZ	</a:t>
            </a:r>
          </a:p>
          <a:p>
            <a:pPr marL="0" indent="0">
              <a:buNone/>
            </a:pPr>
            <a:r>
              <a:rPr lang="en-GB" b="1" i="0" u="none" strike="noStrike" baseline="0" dirty="0">
                <a:latin typeface="Calibri" panose="020F0502020204030204" pitchFamily="34" charset="0"/>
              </a:rPr>
              <a:t>	</a:t>
            </a:r>
          </a:p>
          <a:p>
            <a:endParaRPr lang="es-ES" sz="1800" b="1" dirty="0"/>
          </a:p>
          <a:p>
            <a:endParaRPr lang="es-ES" sz="1800" b="1" dirty="0"/>
          </a:p>
          <a:p>
            <a:endParaRPr lang="es-ES" sz="1800" dirty="0"/>
          </a:p>
          <a:p>
            <a:endParaRPr lang="es-ES" sz="1800" dirty="0"/>
          </a:p>
          <a:p>
            <a:endParaRPr lang="es-ES" sz="1800" dirty="0"/>
          </a:p>
          <a:p>
            <a:endParaRPr lang="es-ES" sz="1800" dirty="0"/>
          </a:p>
          <a:p>
            <a:endParaRPr lang="es-ES" sz="1800" dirty="0"/>
          </a:p>
          <a:p>
            <a:endParaRPr lang="es-ES" sz="1800" dirty="0"/>
          </a:p>
          <a:p>
            <a:endParaRPr lang="es-ES" sz="1800" dirty="0"/>
          </a:p>
          <a:p>
            <a:endParaRPr lang="es-ES" sz="1800" dirty="0"/>
          </a:p>
          <a:p>
            <a:endParaRPr lang="es-ES" sz="1800" dirty="0"/>
          </a:p>
          <a:p>
            <a:endParaRPr lang="es-ES" sz="1800" dirty="0"/>
          </a:p>
          <a:p>
            <a:pPr marL="0" indent="0">
              <a:buNone/>
            </a:pPr>
            <a:endParaRPr lang="es-EC" sz="18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011F8DB-B954-47CD-A258-A93E6F049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7247" y="-98085"/>
            <a:ext cx="1723414" cy="172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74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0AFC5C-3EF7-4349-92FD-F512D1FE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0"/>
            <a:ext cx="9905999" cy="1268112"/>
          </a:xfrm>
        </p:spPr>
        <p:txBody>
          <a:bodyPr/>
          <a:lstStyle/>
          <a:p>
            <a:r>
              <a:rPr lang="es-ES" sz="3200" b="1" dirty="0">
                <a:latin typeface="Corbel" panose="020B0503020204020204" pitchFamily="34" charset="0"/>
              </a:rPr>
              <a:t>BENEFICIARIOS PHASE#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br>
              <a:rPr lang="es-ES" sz="3200" b="1" dirty="0">
                <a:latin typeface="Corbel" panose="020B0503020204020204" pitchFamily="34" charset="0"/>
              </a:rPr>
            </a:br>
            <a:r>
              <a:rPr lang="es-ES" sz="2000" b="1" dirty="0">
                <a:latin typeface="Corbel" panose="020B0503020204020204" pitchFamily="34" charset="0"/>
              </a:rPr>
              <a:t>sectores de guabina, rompe, buena vista</a:t>
            </a:r>
            <a:endParaRPr lang="es-EC" sz="2000" b="1" dirty="0">
              <a:latin typeface="Corbel" panose="020B0503020204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2AAE4F-1EC9-4332-8AA0-3168A73A3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205948"/>
            <a:ext cx="9905999" cy="53278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sz="1900" dirty="0">
                <a:latin typeface="Corbel" panose="020B0503020204020204" pitchFamily="34" charset="0"/>
              </a:rPr>
              <a:t>31. SEGUNDO CAYETANO MOREIRA SACÓN</a:t>
            </a:r>
            <a:br>
              <a:rPr lang="pt-BR" sz="1900" dirty="0">
                <a:latin typeface="Corbel" panose="020B0503020204020204" pitchFamily="34" charset="0"/>
              </a:rPr>
            </a:br>
            <a:r>
              <a:rPr lang="pt-BR" sz="1900" dirty="0">
                <a:latin typeface="Corbel" panose="020B0503020204020204" pitchFamily="34" charset="0"/>
              </a:rPr>
              <a:t>32. JESSICA ARACELY OLAYA AVEIGA	</a:t>
            </a:r>
            <a:br>
              <a:rPr lang="pt-BR" sz="1900" dirty="0">
                <a:latin typeface="Corbel" panose="020B0503020204020204" pitchFamily="34" charset="0"/>
              </a:rPr>
            </a:br>
            <a:r>
              <a:rPr lang="en-GB" sz="1900" dirty="0">
                <a:latin typeface="Corbel" panose="020B0503020204020204" pitchFamily="34" charset="0"/>
              </a:rPr>
              <a:t>33. SEGUNDO DIEGO PADILLA	</a:t>
            </a:r>
            <a:br>
              <a:rPr lang="en-GB" sz="1900" dirty="0">
                <a:latin typeface="Corbel" panose="020B0503020204020204" pitchFamily="34" charset="0"/>
              </a:rPr>
            </a:br>
            <a:r>
              <a:rPr lang="en-GB" sz="1900" dirty="0">
                <a:latin typeface="Corbel" panose="020B0503020204020204" pitchFamily="34" charset="0"/>
              </a:rPr>
              <a:t>34. PERDOMO NÉSTOR RODRÍGUEZ ANCHUNDIA</a:t>
            </a:r>
            <a:br>
              <a:rPr lang="en-GB" sz="1900" dirty="0">
                <a:latin typeface="Corbel" panose="020B0503020204020204" pitchFamily="34" charset="0"/>
              </a:rPr>
            </a:br>
            <a:r>
              <a:rPr lang="en-GB" sz="1900" dirty="0">
                <a:latin typeface="Corbel" panose="020B0503020204020204" pitchFamily="34" charset="0"/>
              </a:rPr>
              <a:t>35.  MARINA JESÚS PATRÓN VALDES		</a:t>
            </a:r>
            <a:br>
              <a:rPr lang="en-GB" sz="1900" dirty="0">
                <a:latin typeface="Corbel" panose="020B0503020204020204" pitchFamily="34" charset="0"/>
              </a:rPr>
            </a:br>
            <a:r>
              <a:rPr lang="es-ES" sz="1900" dirty="0">
                <a:latin typeface="Corbel" panose="020B0503020204020204" pitchFamily="34" charset="0"/>
              </a:rPr>
              <a:t>36. JOSÉ ROBERTO QUIÑONES HERRERA		</a:t>
            </a:r>
            <a:br>
              <a:rPr lang="es-ES" sz="1900" dirty="0">
                <a:latin typeface="Corbel" panose="020B0503020204020204" pitchFamily="34" charset="0"/>
              </a:rPr>
            </a:br>
            <a:r>
              <a:rPr lang="es-ES" sz="1900" dirty="0">
                <a:latin typeface="Corbel" panose="020B0503020204020204" pitchFamily="34" charset="0"/>
              </a:rPr>
              <a:t>37. WILMER DECIDERIO PALACIO CALDERÓN		</a:t>
            </a:r>
            <a:br>
              <a:rPr lang="es-ES" sz="1900" dirty="0">
                <a:latin typeface="Corbel" panose="020B0503020204020204" pitchFamily="34" charset="0"/>
              </a:rPr>
            </a:br>
            <a:r>
              <a:rPr lang="pt-BR" sz="1900" dirty="0">
                <a:latin typeface="Corbel" panose="020B0503020204020204" pitchFamily="34" charset="0"/>
              </a:rPr>
              <a:t>38. JULIO TAPUYO DELA CRUZ		</a:t>
            </a:r>
            <a:br>
              <a:rPr lang="pt-BR" sz="1900" dirty="0">
                <a:latin typeface="Corbel" panose="020B0503020204020204" pitchFamily="34" charset="0"/>
              </a:rPr>
            </a:br>
            <a:r>
              <a:rPr lang="it-IT" sz="1900" dirty="0">
                <a:latin typeface="Corbel" panose="020B0503020204020204" pitchFamily="34" charset="0"/>
              </a:rPr>
              <a:t>39. NELSON ANTONIO VALDEZ MOLINA		</a:t>
            </a:r>
            <a:br>
              <a:rPr lang="it-IT" sz="1900" dirty="0">
                <a:latin typeface="Corbel" panose="020B0503020204020204" pitchFamily="34" charset="0"/>
              </a:rPr>
            </a:br>
            <a:r>
              <a:rPr lang="es-ES" sz="1900" dirty="0">
                <a:latin typeface="Corbel" panose="020B0503020204020204" pitchFamily="34" charset="0"/>
              </a:rPr>
              <a:t>40. MARÍA PIEDAD QUIÑONES HERRERA		</a:t>
            </a:r>
            <a:br>
              <a:rPr lang="es-ES" sz="1900" dirty="0">
                <a:latin typeface="Corbel" panose="020B0503020204020204" pitchFamily="34" charset="0"/>
              </a:rPr>
            </a:br>
            <a:r>
              <a:rPr lang="pt-BR" sz="1900" dirty="0">
                <a:latin typeface="Corbel" panose="020B0503020204020204" pitchFamily="34" charset="0"/>
              </a:rPr>
              <a:t>41. LUIS JACINTO VALDEZ MOLINA		</a:t>
            </a:r>
            <a:br>
              <a:rPr lang="pt-BR" sz="1900" dirty="0">
                <a:latin typeface="Corbel" panose="020B0503020204020204" pitchFamily="34" charset="0"/>
              </a:rPr>
            </a:br>
            <a:r>
              <a:rPr lang="it-IT" sz="1900" dirty="0">
                <a:latin typeface="Corbel" panose="020B0503020204020204" pitchFamily="34" charset="0"/>
              </a:rPr>
              <a:t>42. MONSERRATE JESÚS ROMERO SOLORZANO		</a:t>
            </a:r>
            <a:br>
              <a:rPr lang="it-IT" sz="1900" dirty="0">
                <a:latin typeface="Corbel" panose="020B0503020204020204" pitchFamily="34" charset="0"/>
              </a:rPr>
            </a:br>
            <a:r>
              <a:rPr lang="it-IT" sz="1900" dirty="0">
                <a:latin typeface="Corbel" panose="020B0503020204020204" pitchFamily="34" charset="0"/>
              </a:rPr>
              <a:t>43.RENÉ ANTONIO MOLINA ROMERO	</a:t>
            </a:r>
            <a:br>
              <a:rPr lang="it-IT" sz="1900" dirty="0">
                <a:latin typeface="Corbel" panose="020B0503020204020204" pitchFamily="34" charset="0"/>
              </a:rPr>
            </a:br>
            <a:r>
              <a:rPr lang="es-ES" sz="1900" dirty="0">
                <a:latin typeface="Corbel" panose="020B0503020204020204" pitchFamily="34" charset="0"/>
              </a:rPr>
              <a:t>44. DEYSY MARISOL QUIÑONEZ HERRERA		</a:t>
            </a:r>
            <a:br>
              <a:rPr lang="es-ES" sz="1900" dirty="0">
                <a:latin typeface="Corbel" panose="020B0503020204020204" pitchFamily="34" charset="0"/>
              </a:rPr>
            </a:br>
            <a:r>
              <a:rPr lang="pt-BR" sz="1900" dirty="0">
                <a:latin typeface="Corbel" panose="020B0503020204020204" pitchFamily="34" charset="0"/>
              </a:rPr>
              <a:t>45. MARI LEONOR HERRERA ESCOBAR		</a:t>
            </a:r>
            <a:br>
              <a:rPr lang="pt-BR" sz="1900" dirty="0">
                <a:latin typeface="Corbel" panose="020B0503020204020204" pitchFamily="34" charset="0"/>
              </a:rPr>
            </a:br>
            <a:r>
              <a:rPr lang="en-GB" sz="1900" dirty="0">
                <a:latin typeface="Corbel" panose="020B0503020204020204" pitchFamily="34" charset="0"/>
              </a:rPr>
              <a:t>46. LISSETTE QUIÑONEZ HERRERA		</a:t>
            </a:r>
            <a:br>
              <a:rPr lang="en-GB" sz="1900" dirty="0">
                <a:latin typeface="Corbel" panose="020B0503020204020204" pitchFamily="34" charset="0"/>
              </a:rPr>
            </a:br>
            <a:r>
              <a:rPr lang="pt-BR" sz="1900" dirty="0">
                <a:latin typeface="Corbel" panose="020B0503020204020204" pitchFamily="34" charset="0"/>
              </a:rPr>
              <a:t>47. JORGE LEONARDO ZAMBRANO ESMERALDAS </a:t>
            </a:r>
            <a:br>
              <a:rPr lang="pt-BR" sz="1900" dirty="0">
                <a:latin typeface="Corbel" panose="020B0503020204020204" pitchFamily="34" charset="0"/>
              </a:rPr>
            </a:br>
            <a:r>
              <a:rPr lang="en-GB" sz="1900" dirty="0">
                <a:latin typeface="Corbel" panose="020B0503020204020204" pitchFamily="34" charset="0"/>
              </a:rPr>
              <a:t>48. JUANA BEATRIZ QUIÑONEZ HERRERA		</a:t>
            </a:r>
            <a:br>
              <a:rPr lang="en-GB" sz="1900" dirty="0">
                <a:latin typeface="Corbel" panose="020B0503020204020204" pitchFamily="34" charset="0"/>
              </a:rPr>
            </a:br>
            <a:r>
              <a:rPr lang="it-IT" sz="1900" dirty="0">
                <a:latin typeface="Corbel" panose="020B0503020204020204" pitchFamily="34" charset="0"/>
              </a:rPr>
              <a:t>49. BENITO ANTONIO SACON VALENCIA		</a:t>
            </a:r>
            <a:br>
              <a:rPr lang="it-IT" sz="1900" dirty="0">
                <a:latin typeface="Corbel" panose="020B0503020204020204" pitchFamily="34" charset="0"/>
              </a:rPr>
            </a:br>
            <a:r>
              <a:rPr lang="it-IT" sz="1900" dirty="0">
                <a:latin typeface="Corbel" panose="020B0503020204020204" pitchFamily="34" charset="0"/>
              </a:rPr>
              <a:t>50. </a:t>
            </a:r>
            <a:r>
              <a:rPr lang="en-GB" sz="1900" dirty="0">
                <a:latin typeface="Corbel" panose="020B0503020204020204" pitchFamily="34" charset="0"/>
              </a:rPr>
              <a:t>BARTOLOMÉ QUIÑONEZ CHASING		</a:t>
            </a:r>
            <a:br>
              <a:rPr lang="en-GB" sz="1900" dirty="0">
                <a:latin typeface="Corbel" panose="020B0503020204020204" pitchFamily="34" charset="0"/>
              </a:rPr>
            </a:br>
            <a:r>
              <a:rPr lang="pt-BR" sz="1900" dirty="0">
                <a:latin typeface="Corbel" panose="020B0503020204020204" pitchFamily="34" charset="0"/>
              </a:rPr>
              <a:t>		</a:t>
            </a:r>
          </a:p>
          <a:p>
            <a:pPr marL="0" indent="0">
              <a:buNone/>
            </a:pPr>
            <a:r>
              <a:rPr lang="it-IT" sz="1400" b="0" i="0" u="none" strike="noStrike" baseline="0" dirty="0">
                <a:latin typeface="Corbel" panose="020B0503020204020204" pitchFamily="34" charset="0"/>
              </a:rPr>
              <a:t>	</a:t>
            </a:r>
          </a:p>
          <a:p>
            <a:pPr marL="0" indent="0">
              <a:buNone/>
            </a:pPr>
            <a:endParaRPr lang="en-GB" sz="1100" b="1" i="0" u="none" strike="noStrike" baseline="0" dirty="0">
              <a:latin typeface="Calibri" panose="020F0502020204030204" pitchFamily="34" charset="0"/>
            </a:endParaRPr>
          </a:p>
          <a:p>
            <a:endParaRPr lang="es-ES" b="1" dirty="0"/>
          </a:p>
          <a:p>
            <a:endParaRPr lang="es-ES" b="1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011F8DB-B954-47CD-A258-A93E6F049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7247" y="-98085"/>
            <a:ext cx="1723414" cy="172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68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0AFC5C-3EF7-4349-92FD-F512D1FE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0"/>
            <a:ext cx="9905999" cy="1301363"/>
          </a:xfrm>
        </p:spPr>
        <p:txBody>
          <a:bodyPr/>
          <a:lstStyle/>
          <a:p>
            <a:r>
              <a:rPr lang="es-ES" sz="3200" b="1" dirty="0">
                <a:latin typeface="Corbel" panose="020B0503020204020204" pitchFamily="34" charset="0"/>
              </a:rPr>
              <a:t>BENEFICIARIES PHASE#4</a:t>
            </a:r>
            <a:br>
              <a:rPr lang="es-ES" b="1" dirty="0">
                <a:latin typeface="Corbel" panose="020B0503020204020204" pitchFamily="34" charset="0"/>
              </a:rPr>
            </a:br>
            <a:r>
              <a:rPr lang="es-ES" sz="2000" b="1" dirty="0">
                <a:latin typeface="Corbel" panose="020B0503020204020204" pitchFamily="34" charset="0"/>
              </a:rPr>
              <a:t>sectores de guabina, rompe, buena vista</a:t>
            </a:r>
            <a:endParaRPr lang="es-EC" sz="2000" b="1" dirty="0">
              <a:latin typeface="Corbel" panose="020B0503020204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2AAE4F-1EC9-4332-8AA0-3168A73A3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037" y="1264137"/>
            <a:ext cx="9905999" cy="611756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sz="2200" dirty="0">
                <a:latin typeface="Corbel" panose="020B0503020204020204" pitchFamily="34" charset="0"/>
              </a:rPr>
              <a:t>51. LUIS EUSEBIO DELA CRUZ	</a:t>
            </a:r>
            <a:br>
              <a:rPr lang="pt-BR" sz="2200" dirty="0">
                <a:latin typeface="Corbel" panose="020B0503020204020204" pitchFamily="34" charset="0"/>
              </a:rPr>
            </a:br>
            <a:r>
              <a:rPr lang="pt-BR" sz="2200" b="0" i="0" u="none" strike="noStrike" baseline="0" dirty="0">
                <a:latin typeface="Corbel" panose="020B0503020204020204" pitchFamily="34" charset="0"/>
              </a:rPr>
              <a:t>52. MANUEL VICENTE DE LA CRUZ MOREIRA	</a:t>
            </a:r>
            <a:br>
              <a:rPr lang="pt-BR" sz="2200" b="0" i="0" u="none" strike="noStrike" baseline="0" dirty="0">
                <a:latin typeface="Corbel" panose="020B0503020204020204" pitchFamily="34" charset="0"/>
              </a:rPr>
            </a:br>
            <a:r>
              <a:rPr lang="pt-BR" sz="2200" dirty="0">
                <a:latin typeface="Corbel" panose="020B0503020204020204" pitchFamily="34" charset="0"/>
              </a:rPr>
              <a:t>53. </a:t>
            </a:r>
            <a:r>
              <a:rPr lang="pt-BR" sz="2200" b="0" i="0" u="none" strike="noStrike" baseline="0" dirty="0">
                <a:latin typeface="Corbel" panose="020B0503020204020204" pitchFamily="34" charset="0"/>
              </a:rPr>
              <a:t>JULIO CESAR DE LA CRUZ MOREIRA		</a:t>
            </a:r>
            <a:br>
              <a:rPr lang="pt-BR" sz="2200" b="0" i="0" u="none" strike="noStrike" baseline="0" dirty="0">
                <a:latin typeface="Corbel" panose="020B0503020204020204" pitchFamily="34" charset="0"/>
              </a:rPr>
            </a:br>
            <a:r>
              <a:rPr lang="en-GB" sz="2200" b="0" i="0" u="none" strike="noStrike" baseline="0" dirty="0">
                <a:latin typeface="Corbel" panose="020B0503020204020204" pitchFamily="34" charset="0"/>
              </a:rPr>
              <a:t>54. ÁNGEL GLEOBAN MOLINA ROMERO	</a:t>
            </a:r>
            <a:br>
              <a:rPr lang="en-GB" sz="2200" b="0" i="0" u="none" strike="noStrike" baseline="0" dirty="0">
                <a:latin typeface="Corbel" panose="020B0503020204020204" pitchFamily="34" charset="0"/>
              </a:rPr>
            </a:br>
            <a:r>
              <a:rPr lang="en-GB" sz="2200" b="0" i="0" u="none" strike="noStrike" baseline="0" dirty="0">
                <a:latin typeface="Corbel" panose="020B0503020204020204" pitchFamily="34" charset="0"/>
              </a:rPr>
              <a:t>55. BARBARA MOREIRA GARCÍA</a:t>
            </a:r>
            <a:br>
              <a:rPr lang="en-GB" sz="2200" b="0" i="0" u="none" strike="noStrike" baseline="0" dirty="0">
                <a:latin typeface="Corbel" panose="020B0503020204020204" pitchFamily="34" charset="0"/>
              </a:rPr>
            </a:br>
            <a:r>
              <a:rPr lang="it-IT" sz="2200" b="0" i="0" u="none" strike="noStrike" baseline="0" dirty="0">
                <a:latin typeface="Corbel" panose="020B0503020204020204" pitchFamily="34" charset="0"/>
              </a:rPr>
              <a:t>56. JOSE VICENTE ALCIVAR MERO		</a:t>
            </a:r>
            <a:br>
              <a:rPr lang="it-IT" sz="2200" b="0" i="0" u="none" strike="noStrike" baseline="0" dirty="0">
                <a:latin typeface="Corbel" panose="020B0503020204020204" pitchFamily="34" charset="0"/>
              </a:rPr>
            </a:br>
            <a:r>
              <a:rPr lang="en-GB" sz="2200" b="0" i="0" u="none" strike="noStrike" baseline="0" dirty="0">
                <a:latin typeface="Corbel" panose="020B0503020204020204" pitchFamily="34" charset="0"/>
              </a:rPr>
              <a:t>57. LUIS ALBERTO MÁRQUEZ MOLINA		</a:t>
            </a:r>
            <a:br>
              <a:rPr lang="en-GB" sz="2200" b="0" i="0" u="none" strike="noStrike" baseline="0" dirty="0">
                <a:latin typeface="Corbel" panose="020B0503020204020204" pitchFamily="34" charset="0"/>
              </a:rPr>
            </a:br>
            <a:r>
              <a:rPr lang="it-IT" sz="2200" b="0" i="0" u="none" strike="noStrike" baseline="0" dirty="0">
                <a:latin typeface="Corbel" panose="020B0503020204020204" pitchFamily="34" charset="0"/>
              </a:rPr>
              <a:t>58. RIGOBERTO AVILIO BRAVO SOLORZANO		</a:t>
            </a:r>
            <a:br>
              <a:rPr lang="it-IT" sz="2200" dirty="0">
                <a:latin typeface="Corbel" panose="020B0503020204020204" pitchFamily="34" charset="0"/>
              </a:rPr>
            </a:br>
            <a:r>
              <a:rPr lang="en-GB" sz="2200" b="0" i="0" u="none" strike="noStrike" baseline="0" dirty="0">
                <a:latin typeface="Corbel" panose="020B0503020204020204" pitchFamily="34" charset="0"/>
              </a:rPr>
              <a:t>59. EMÉRITA MERCEDES ZAMBRANO MOLINA		</a:t>
            </a:r>
            <a:br>
              <a:rPr lang="en-GB" sz="2200" dirty="0">
                <a:latin typeface="Corbel" panose="020B0503020204020204" pitchFamily="34" charset="0"/>
              </a:rPr>
            </a:br>
            <a:r>
              <a:rPr lang="pt-BR" sz="2200" b="0" i="0" u="none" strike="noStrike" baseline="0" dirty="0">
                <a:latin typeface="Corbel" panose="020B0503020204020204" pitchFamily="34" charset="0"/>
              </a:rPr>
              <a:t>60. HENRY ALFREDO ZAMBRANO MOLINA		</a:t>
            </a:r>
            <a:br>
              <a:rPr lang="pt-BR" sz="2200" b="0" i="0" u="none" strike="noStrike" baseline="0" dirty="0">
                <a:latin typeface="Corbel" panose="020B0503020204020204" pitchFamily="34" charset="0"/>
              </a:rPr>
            </a:br>
            <a:r>
              <a:rPr lang="pt-BR" sz="2200" b="0" i="0" u="none" strike="noStrike" baseline="0" dirty="0">
                <a:latin typeface="Corbel" panose="020B0503020204020204" pitchFamily="34" charset="0"/>
              </a:rPr>
              <a:t>61. ANGELA RAMONA VEAS DELGADO		</a:t>
            </a:r>
            <a:br>
              <a:rPr lang="pt-BR" sz="2200" dirty="0">
                <a:latin typeface="Corbel" panose="020B0503020204020204" pitchFamily="34" charset="0"/>
              </a:rPr>
            </a:br>
            <a:r>
              <a:rPr lang="en-GB" sz="2200" b="0" i="0" u="none" strike="noStrike" baseline="0" dirty="0">
                <a:latin typeface="Corbel" panose="020B0503020204020204" pitchFamily="34" charset="0"/>
              </a:rPr>
              <a:t>62. RAMÓN ELIAS PALADINES ESTACIO	</a:t>
            </a:r>
            <a:br>
              <a:rPr lang="en-GB" sz="2200" b="0" i="0" u="none" strike="noStrike" baseline="0" dirty="0">
                <a:latin typeface="Corbel" panose="020B0503020204020204" pitchFamily="34" charset="0"/>
              </a:rPr>
            </a:br>
            <a:r>
              <a:rPr lang="en-GB" sz="2200" b="0" i="0" u="none" strike="noStrike" baseline="0" dirty="0">
                <a:latin typeface="Corbel" panose="020B0503020204020204" pitchFamily="34" charset="0"/>
              </a:rPr>
              <a:t>63. PEDRO ANTONIO PITA MERO		</a:t>
            </a:r>
            <a:br>
              <a:rPr lang="en-GB" sz="2200" b="0" i="0" u="none" strike="noStrike" baseline="0" dirty="0">
                <a:latin typeface="Corbel" panose="020B0503020204020204" pitchFamily="34" charset="0"/>
              </a:rPr>
            </a:br>
            <a:r>
              <a:rPr lang="en-GB" sz="2200" b="0" i="0" u="none" strike="noStrike" baseline="0" dirty="0">
                <a:latin typeface="Corbel" panose="020B0503020204020204" pitchFamily="34" charset="0"/>
              </a:rPr>
              <a:t>64. GRISMALDO VALDEZ MOLINA</a:t>
            </a:r>
            <a:br>
              <a:rPr lang="en-GB" sz="2200" b="0" i="0" u="none" strike="noStrike" baseline="0" dirty="0">
                <a:latin typeface="Corbel" panose="020B0503020204020204" pitchFamily="34" charset="0"/>
              </a:rPr>
            </a:br>
            <a:r>
              <a:rPr lang="en-GB" sz="2200" b="0" i="0" u="none" strike="noStrike" baseline="0" dirty="0">
                <a:latin typeface="Corbel" panose="020B0503020204020204" pitchFamily="34" charset="0"/>
              </a:rPr>
              <a:t>65. WILSON ANTONIO ZAMBRANO FIGUEROA</a:t>
            </a:r>
            <a:br>
              <a:rPr lang="en-GB" sz="2200" b="0" i="0" u="none" strike="noStrike" baseline="0" dirty="0">
                <a:latin typeface="Corbel" panose="020B0503020204020204" pitchFamily="34" charset="0"/>
              </a:rPr>
            </a:br>
            <a:r>
              <a:rPr lang="en-GB" sz="2200" b="0" i="0" u="none" strike="noStrike" baseline="0" dirty="0">
                <a:latin typeface="Corbel" panose="020B0503020204020204" pitchFamily="34" charset="0"/>
              </a:rPr>
              <a:t>66. MIRIAN DOLORES SOLORZANO ANDRADE</a:t>
            </a:r>
            <a:br>
              <a:rPr lang="en-GB" sz="2200" dirty="0">
                <a:latin typeface="Corbel" panose="020B0503020204020204" pitchFamily="34" charset="0"/>
              </a:rPr>
            </a:br>
            <a:r>
              <a:rPr lang="it-IT" sz="2200" b="0" i="0" u="none" strike="noStrike" baseline="0" dirty="0">
                <a:latin typeface="Corbel" panose="020B0503020204020204" pitchFamily="34" charset="0"/>
              </a:rPr>
              <a:t>67. ÁNGEL RAMÓN SOLORZANO ANDRADE		</a:t>
            </a:r>
            <a:br>
              <a:rPr lang="it-IT" sz="2200" b="0" i="0" u="none" strike="noStrike" baseline="0" dirty="0">
                <a:latin typeface="Corbel" panose="020B0503020204020204" pitchFamily="34" charset="0"/>
              </a:rPr>
            </a:br>
            <a:r>
              <a:rPr lang="en-GB" sz="2200" b="0" i="0" u="none" strike="noStrike" baseline="0" dirty="0">
                <a:latin typeface="Corbel" panose="020B0503020204020204" pitchFamily="34" charset="0"/>
              </a:rPr>
              <a:t>68. RAMÓN ANTONIO VERGARA GARCÍA		</a:t>
            </a:r>
            <a:br>
              <a:rPr lang="en-GB" sz="2200" b="0" i="0" u="none" strike="noStrike" baseline="0" dirty="0">
                <a:latin typeface="Corbel" panose="020B0503020204020204" pitchFamily="34" charset="0"/>
              </a:rPr>
            </a:br>
            <a:r>
              <a:rPr lang="en-GB" sz="2200" b="0" i="0" u="none" strike="noStrike" baseline="0" dirty="0">
                <a:latin typeface="Corbel" panose="020B0503020204020204" pitchFamily="34" charset="0"/>
              </a:rPr>
              <a:t>69. SERGIO YAJAIRO ZAMBRANO JAMA		</a:t>
            </a:r>
            <a:br>
              <a:rPr lang="en-GB" sz="2200" dirty="0">
                <a:latin typeface="Corbel" panose="020B0503020204020204" pitchFamily="34" charset="0"/>
              </a:rPr>
            </a:br>
            <a:r>
              <a:rPr lang="pt-BR" sz="2200" b="0" i="0" u="none" strike="noStrike" baseline="0" dirty="0">
                <a:latin typeface="Corbel" panose="020B0503020204020204" pitchFamily="34" charset="0"/>
              </a:rPr>
              <a:t>70. MANUEL JACINTO VELEZ PARRAGA		</a:t>
            </a:r>
            <a:br>
              <a:rPr lang="pt-BR" sz="2200" b="0" i="0" u="none" strike="noStrike" baseline="0" dirty="0">
                <a:latin typeface="Corbel" panose="020B0503020204020204" pitchFamily="34" charset="0"/>
              </a:rPr>
            </a:br>
            <a:r>
              <a:rPr lang="en-GB" sz="1800" b="0" i="0" u="none" strike="noStrike" baseline="0" dirty="0">
                <a:latin typeface="Corbel" panose="020B0503020204020204" pitchFamily="34" charset="0"/>
              </a:rPr>
              <a:t>	</a:t>
            </a:r>
          </a:p>
          <a:p>
            <a:pPr marL="0" indent="0">
              <a:buNone/>
            </a:pPr>
            <a:r>
              <a:rPr lang="it-IT" sz="1800" b="0" i="0" u="none" strike="noStrike" baseline="0" dirty="0">
                <a:latin typeface="Corbel" panose="020B0503020204020204" pitchFamily="34" charset="0"/>
              </a:rPr>
              <a:t>	</a:t>
            </a:r>
          </a:p>
          <a:p>
            <a:pPr marL="0" indent="0">
              <a:buNone/>
            </a:pPr>
            <a:endParaRPr lang="en-GB" sz="1800" b="1" i="0" u="none" strike="noStrike" baseline="0" dirty="0">
              <a:latin typeface="Calibri" panose="020F0502020204030204" pitchFamily="34" charset="0"/>
            </a:endParaRPr>
          </a:p>
          <a:p>
            <a:endParaRPr lang="es-ES" b="1" dirty="0"/>
          </a:p>
          <a:p>
            <a:endParaRPr lang="es-ES" b="1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011F8DB-B954-47CD-A258-A93E6F049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7247" y="-98085"/>
            <a:ext cx="1723414" cy="172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02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0AFC5C-3EF7-4349-92FD-F512D1FE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161" y="0"/>
            <a:ext cx="9905999" cy="1500868"/>
          </a:xfrm>
        </p:spPr>
        <p:txBody>
          <a:bodyPr/>
          <a:lstStyle/>
          <a:p>
            <a:r>
              <a:rPr lang="es-ES" sz="3200" b="1" dirty="0">
                <a:latin typeface="Corbel" panose="020B0503020204020204" pitchFamily="34" charset="0"/>
              </a:rPr>
              <a:t>BENEFICIARIES PHASE#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br>
              <a:rPr lang="es-ES" b="1" dirty="0">
                <a:latin typeface="Corbel" panose="020B0503020204020204" pitchFamily="34" charset="0"/>
              </a:rPr>
            </a:br>
            <a:r>
              <a:rPr lang="es-ES" sz="1800" dirty="0">
                <a:latin typeface="Corbel" panose="020B0503020204020204" pitchFamily="34" charset="0"/>
              </a:rPr>
              <a:t>sectores de guabina, rompe, buena vista</a:t>
            </a:r>
            <a:endParaRPr lang="es-EC" sz="1800" dirty="0">
              <a:latin typeface="Corbel" panose="020B0503020204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2AAE4F-1EC9-4332-8AA0-3168A73A3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313411"/>
            <a:ext cx="9905999" cy="52221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1800" b="0" i="0" u="none" strike="noStrike" baseline="0" dirty="0">
                <a:latin typeface="Corbel" panose="020B0503020204020204" pitchFamily="34" charset="0"/>
              </a:rPr>
              <a:t>65. WILSON ANTONIO ZAMBRANO FIGUEROA</a:t>
            </a:r>
            <a:br>
              <a:rPr lang="en-GB" sz="1800" b="0" i="0" u="none" strike="noStrike" baseline="0" dirty="0">
                <a:latin typeface="Corbel" panose="020B0503020204020204" pitchFamily="34" charset="0"/>
              </a:rPr>
            </a:br>
            <a:r>
              <a:rPr lang="en-GB" sz="1800" b="0" i="0" u="none" strike="noStrike" baseline="0" dirty="0">
                <a:latin typeface="Corbel" panose="020B0503020204020204" pitchFamily="34" charset="0"/>
              </a:rPr>
              <a:t>66. MIRIAN DOLORES SOLORZANO ANDRADE</a:t>
            </a:r>
            <a:br>
              <a:rPr lang="en-GB" sz="1800" dirty="0">
                <a:latin typeface="Corbel" panose="020B0503020204020204" pitchFamily="34" charset="0"/>
              </a:rPr>
            </a:br>
            <a:r>
              <a:rPr lang="it-IT" sz="1800" b="0" i="0" u="none" strike="noStrike" baseline="0" dirty="0">
                <a:latin typeface="Corbel" panose="020B0503020204020204" pitchFamily="34" charset="0"/>
              </a:rPr>
              <a:t>67. ÁNGEL RAMÓN SOLORZANO ANDRADE		</a:t>
            </a:r>
            <a:br>
              <a:rPr lang="it-IT" sz="1800" b="0" i="0" u="none" strike="noStrike" baseline="0" dirty="0">
                <a:latin typeface="Corbel" panose="020B0503020204020204" pitchFamily="34" charset="0"/>
              </a:rPr>
            </a:br>
            <a:r>
              <a:rPr lang="en-GB" sz="1800" b="0" i="0" u="none" strike="noStrike" baseline="0" dirty="0">
                <a:latin typeface="Corbel" panose="020B0503020204020204" pitchFamily="34" charset="0"/>
              </a:rPr>
              <a:t>68. RAMÓN ANTONIO VERGARA GARCÍA		</a:t>
            </a:r>
            <a:br>
              <a:rPr lang="en-GB" sz="1800" b="0" i="0" u="none" strike="noStrike" baseline="0" dirty="0">
                <a:latin typeface="Corbel" panose="020B0503020204020204" pitchFamily="34" charset="0"/>
              </a:rPr>
            </a:br>
            <a:r>
              <a:rPr lang="en-GB" sz="1800" b="0" i="0" u="none" strike="noStrike" baseline="0" dirty="0">
                <a:latin typeface="Corbel" panose="020B0503020204020204" pitchFamily="34" charset="0"/>
              </a:rPr>
              <a:t>69. SERGIO YAJAIRO ZAMBRANO JAMA		</a:t>
            </a:r>
            <a:br>
              <a:rPr lang="en-GB" sz="1800" dirty="0">
                <a:latin typeface="Corbel" panose="020B0503020204020204" pitchFamily="34" charset="0"/>
              </a:rPr>
            </a:br>
            <a:r>
              <a:rPr lang="pt-BR" sz="1800" b="0" i="0" u="none" strike="noStrike" baseline="0" dirty="0">
                <a:latin typeface="Corbel" panose="020B0503020204020204" pitchFamily="34" charset="0"/>
              </a:rPr>
              <a:t>70. MANUEL JACINTO VELEZ PARRAGA		</a:t>
            </a:r>
            <a:br>
              <a:rPr lang="pt-BR" sz="1800" b="0" i="0" u="none" strike="noStrike" baseline="0" dirty="0">
                <a:latin typeface="Corbel" panose="020B0503020204020204" pitchFamily="34" charset="0"/>
              </a:rPr>
            </a:br>
            <a:r>
              <a:rPr lang="nl-NL" sz="1800" b="0" i="0" u="none" strike="noStrike" baseline="0" dirty="0">
                <a:latin typeface="Corbel" panose="020B0503020204020204" pitchFamily="34" charset="0"/>
              </a:rPr>
              <a:t>71. </a:t>
            </a:r>
            <a:r>
              <a:rPr lang="pl-PL" sz="1800" b="0" i="0" u="none" strike="noStrike" baseline="0" dirty="0">
                <a:latin typeface="Corbel" panose="020B0503020204020204" pitchFamily="34" charset="0"/>
              </a:rPr>
              <a:t>DEYSY ROXANA ZAMBRANO JAMA		</a:t>
            </a:r>
            <a:br>
              <a:rPr lang="nl-NL" sz="1800" dirty="0">
                <a:latin typeface="Corbel" panose="020B0503020204020204" pitchFamily="34" charset="0"/>
              </a:rPr>
            </a:br>
            <a:r>
              <a:rPr lang="es-ES" sz="1800" b="0" i="0" u="none" strike="noStrike" baseline="0" dirty="0">
                <a:latin typeface="Corbel" panose="020B0503020204020204" pitchFamily="34" charset="0"/>
              </a:rPr>
              <a:t>72. GLADYS MARÍA VERGARA GARCÍA	</a:t>
            </a:r>
            <a:br>
              <a:rPr lang="es-ES" sz="1800" b="0" i="0" u="none" strike="noStrike" baseline="0" dirty="0">
                <a:latin typeface="Corbel" panose="020B0503020204020204" pitchFamily="34" charset="0"/>
              </a:rPr>
            </a:br>
            <a:r>
              <a:rPr lang="pt-BR" sz="1800" b="0" i="0" u="none" strike="noStrike" baseline="0" dirty="0">
                <a:latin typeface="Corbel" panose="020B0503020204020204" pitchFamily="34" charset="0"/>
              </a:rPr>
              <a:t>73. DAVID FRANCISCO PARRAGA VÉLEZ		</a:t>
            </a:r>
            <a:br>
              <a:rPr lang="pt-BR" sz="1800" b="0" i="0" u="none" strike="noStrike" baseline="0" dirty="0">
                <a:latin typeface="Corbel" panose="020B0503020204020204" pitchFamily="34" charset="0"/>
              </a:rPr>
            </a:br>
            <a:r>
              <a:rPr lang="pt-BR" sz="1800" b="0" i="0" u="none" strike="noStrike" baseline="0" dirty="0">
                <a:latin typeface="Corbel" panose="020B0503020204020204" pitchFamily="34" charset="0"/>
              </a:rPr>
              <a:t>74. SEGUNDO MANUEL RAMOS CHILA		</a:t>
            </a:r>
            <a:br>
              <a:rPr lang="pt-BR" sz="1800" b="0" i="0" u="none" strike="noStrike" baseline="0" dirty="0">
                <a:latin typeface="Corbel" panose="020B0503020204020204" pitchFamily="34" charset="0"/>
              </a:rPr>
            </a:br>
            <a:r>
              <a:rPr lang="it-IT" sz="1800" b="0" i="0" u="none" strike="noStrike" baseline="0" dirty="0">
                <a:latin typeface="Corbel" panose="020B0503020204020204" pitchFamily="34" charset="0"/>
              </a:rPr>
              <a:t>75. BENIGNO RAYMUNDO REYNEL CHEME	</a:t>
            </a:r>
            <a:br>
              <a:rPr lang="it-IT" sz="1800" b="0" i="0" u="none" strike="noStrike" baseline="0" dirty="0">
                <a:latin typeface="Corbel" panose="020B0503020204020204" pitchFamily="34" charset="0"/>
              </a:rPr>
            </a:br>
            <a:r>
              <a:rPr lang="pt-BR" sz="1800" b="0" i="0" u="none" strike="noStrike" baseline="0" dirty="0">
                <a:latin typeface="Corbel" panose="020B0503020204020204" pitchFamily="34" charset="0"/>
              </a:rPr>
              <a:t>76. MARIA JOSÉ RESABALA VERGARA		</a:t>
            </a:r>
            <a:br>
              <a:rPr lang="pt-BR" sz="1800" b="0" i="0" u="none" strike="noStrike" baseline="0" dirty="0">
                <a:latin typeface="Corbel" panose="020B0503020204020204" pitchFamily="34" charset="0"/>
              </a:rPr>
            </a:br>
            <a:r>
              <a:rPr lang="es-ES" sz="1800" b="0" i="0" u="none" strike="noStrike" baseline="0" dirty="0">
                <a:latin typeface="Corbel" panose="020B0503020204020204" pitchFamily="34" charset="0"/>
              </a:rPr>
              <a:t>77. DAMIÁN FELIPE PARRAGA VELEZ		</a:t>
            </a:r>
            <a:br>
              <a:rPr lang="es-ES" sz="1800" b="0" i="0" u="none" strike="noStrike" baseline="0" dirty="0">
                <a:latin typeface="Corbel" panose="020B0503020204020204" pitchFamily="34" charset="0"/>
              </a:rPr>
            </a:br>
            <a:r>
              <a:rPr lang="es-ES" sz="1800" b="0" i="0" u="none" strike="noStrike" baseline="0" dirty="0">
                <a:latin typeface="Corbel" panose="020B0503020204020204" pitchFamily="34" charset="0"/>
              </a:rPr>
              <a:t>78. FELIPE TRINIDAD PARRAGA SOLORZANO	</a:t>
            </a:r>
            <a:br>
              <a:rPr lang="es-ES" sz="1800" b="0" i="0" u="none" strike="noStrike" baseline="0" dirty="0">
                <a:latin typeface="Corbel" panose="020B0503020204020204" pitchFamily="34" charset="0"/>
              </a:rPr>
            </a:br>
            <a:r>
              <a:rPr lang="en-GB" sz="1800" b="0" i="0" u="none" strike="noStrike" baseline="0" dirty="0">
                <a:latin typeface="Corbel" panose="020B0503020204020204" pitchFamily="34" charset="0"/>
              </a:rPr>
              <a:t>79. ROSA MARÍA VERGARA GARCÍA</a:t>
            </a:r>
            <a:br>
              <a:rPr lang="en-GB" sz="1800" b="0" i="0" u="none" strike="noStrike" baseline="0" dirty="0">
                <a:latin typeface="Corbel" panose="020B0503020204020204" pitchFamily="34" charset="0"/>
              </a:rPr>
            </a:br>
            <a:r>
              <a:rPr lang="en-GB" sz="1800" b="0" i="0" u="none" strike="noStrike" baseline="0" dirty="0">
                <a:latin typeface="Corbel" panose="020B0503020204020204" pitchFamily="34" charset="0"/>
              </a:rPr>
              <a:t>80. MARTHA MARIA APARIZO PINEDA</a:t>
            </a:r>
            <a:br>
              <a:rPr lang="en-GB" sz="1800" b="0" i="0" u="none" strike="noStrike" baseline="0" dirty="0">
                <a:latin typeface="Corbel" panose="020B0503020204020204" pitchFamily="34" charset="0"/>
              </a:rPr>
            </a:br>
            <a:r>
              <a:rPr lang="en-GB" sz="1800" b="0" i="0" u="none" strike="noStrike" baseline="0" dirty="0">
                <a:latin typeface="Corbel" panose="020B0503020204020204" pitchFamily="34" charset="0"/>
              </a:rPr>
              <a:t>81. CARLOS ANTONIO MEDRANDA SUARZ</a:t>
            </a:r>
            <a:br>
              <a:rPr lang="en-GB" sz="1800" b="0" i="0" u="none" strike="noStrike" baseline="0" dirty="0">
                <a:latin typeface="Corbel" panose="020B0503020204020204" pitchFamily="34" charset="0"/>
              </a:rPr>
            </a:br>
            <a:r>
              <a:rPr lang="en-GB" sz="1800" b="0" i="0" u="none" strike="noStrike" baseline="0" dirty="0">
                <a:latin typeface="Corbel" panose="020B0503020204020204" pitchFamily="34" charset="0"/>
              </a:rPr>
              <a:t>82. MARCOS JUAN NONE GONGORA</a:t>
            </a:r>
            <a:br>
              <a:rPr lang="en-GB" sz="1800" b="0" i="0" u="none" strike="noStrike" baseline="0" dirty="0">
                <a:latin typeface="Corbel" panose="020B0503020204020204" pitchFamily="34" charset="0"/>
              </a:rPr>
            </a:br>
            <a:r>
              <a:rPr lang="en-GB" sz="1800" b="0" i="0" u="none" strike="noStrike" baseline="0" dirty="0">
                <a:latin typeface="Corbel" panose="020B0503020204020204" pitchFamily="34" charset="0"/>
              </a:rPr>
              <a:t>83.MARLON MARIO APARICIO GONSALEZ</a:t>
            </a:r>
            <a:br>
              <a:rPr lang="en-GB" sz="1800" b="0" i="0" u="none" strike="noStrike" baseline="0" dirty="0">
                <a:latin typeface="Corbel" panose="020B0503020204020204" pitchFamily="34" charset="0"/>
              </a:rPr>
            </a:br>
            <a:r>
              <a:rPr lang="en-GB" sz="1800" b="0" i="0" u="none" strike="noStrike" baseline="0" dirty="0">
                <a:latin typeface="Corbel" panose="020B0503020204020204" pitchFamily="34" charset="0"/>
              </a:rPr>
              <a:t>84.JUAN MANUEL MAURO APARACIO</a:t>
            </a:r>
            <a:br>
              <a:rPr lang="en-GB" sz="1800" b="0" i="0" u="none" strike="noStrike" baseline="0" dirty="0">
                <a:latin typeface="Corbel" panose="020B0503020204020204" pitchFamily="34" charset="0"/>
              </a:rPr>
            </a:br>
            <a:r>
              <a:rPr lang="en-GB" sz="1800" b="0" i="0" u="none" strike="noStrike" baseline="0" dirty="0">
                <a:latin typeface="Corbel" panose="020B0503020204020204" pitchFamily="34" charset="0"/>
              </a:rPr>
              <a:t>85. CARLOS ALBERTO ROBLES VERA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orbel" panose="020B0503020204020204" pitchFamily="34" charset="0"/>
              </a:rPr>
              <a:t>		</a:t>
            </a:r>
          </a:p>
          <a:p>
            <a:pPr marL="0" indent="0">
              <a:buNone/>
            </a:pPr>
            <a:endParaRPr lang="en-GB" sz="1800" b="1" i="0" u="none" strike="noStrike" baseline="0" dirty="0">
              <a:latin typeface="Calibri" panose="020F0502020204030204" pitchFamily="34" charset="0"/>
            </a:endParaRPr>
          </a:p>
          <a:p>
            <a:endParaRPr lang="es-ES" b="1" dirty="0"/>
          </a:p>
          <a:p>
            <a:endParaRPr lang="es-ES" b="1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011F8DB-B954-47CD-A258-A93E6F049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7247" y="-98085"/>
            <a:ext cx="1723414" cy="172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580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9D53BE-B484-47D8-A54D-9F03E63FA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161" y="226632"/>
            <a:ext cx="9905998" cy="1478570"/>
          </a:xfrm>
        </p:spPr>
        <p:txBody>
          <a:bodyPr>
            <a:normAutofit/>
          </a:bodyPr>
          <a:lstStyle/>
          <a:p>
            <a:r>
              <a:rPr lang="en-AU" sz="3200" b="1" i="0" dirty="0">
                <a:effectLst/>
                <a:latin typeface="Corbel" panose="020B0503020204020204" pitchFamily="34" charset="0"/>
              </a:rPr>
              <a:t>MEMBERS OF THE RURAL PROJECT </a:t>
            </a:r>
            <a:br>
              <a:rPr lang="en-AU" sz="3200" b="1" i="0" dirty="0">
                <a:effectLst/>
                <a:latin typeface="Corbel" panose="020B0503020204020204" pitchFamily="34" charset="0"/>
              </a:rPr>
            </a:br>
            <a:r>
              <a:rPr lang="en-AU" sz="3200" b="1" i="0" dirty="0">
                <a:effectLst/>
                <a:latin typeface="Corbel" panose="020B0503020204020204" pitchFamily="34" charset="0"/>
              </a:rPr>
              <a:t>ESMERALDAS, MUISNE ECUADOR</a:t>
            </a:r>
            <a:endParaRPr lang="en-GB" sz="3200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A13E1E-F3D3-49D5-AAD3-9B63E563B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115" y="1683588"/>
            <a:ext cx="10432279" cy="4908801"/>
          </a:xfrm>
        </p:spPr>
        <p:txBody>
          <a:bodyPr>
            <a:noAutofit/>
          </a:bodyPr>
          <a:lstStyle/>
          <a:p>
            <a:pPr algn="l" rtl="0"/>
            <a:r>
              <a:rPr lang="en-GB" sz="2000" b="1" i="0" dirty="0">
                <a:effectLst/>
                <a:latin typeface="Corbel" panose="020B0503020204020204" pitchFamily="34" charset="0"/>
              </a:rPr>
              <a:t>MEBYF Development and Entrepreneurship, The Hague, The Netherlands</a:t>
            </a:r>
            <a:br>
              <a:rPr lang="en-GB" sz="2000" b="0" i="0" dirty="0">
                <a:effectLst/>
                <a:latin typeface="Corbel" panose="020B0503020204020204" pitchFamily="34" charset="0"/>
              </a:rPr>
            </a:br>
            <a:r>
              <a:rPr lang="en-GB" sz="2000" b="0" i="1" dirty="0">
                <a:effectLst/>
                <a:latin typeface="Corbel" panose="020B0503020204020204" pitchFamily="34" charset="0"/>
              </a:rPr>
              <a:t>Rosa </a:t>
            </a:r>
            <a:r>
              <a:rPr lang="en-GB" sz="2000" b="0" i="1" dirty="0" err="1">
                <a:effectLst/>
                <a:latin typeface="Corbel" panose="020B0503020204020204" pitchFamily="34" charset="0"/>
              </a:rPr>
              <a:t>Intriago</a:t>
            </a:r>
            <a:r>
              <a:rPr lang="en-GB" sz="2000" b="0" i="1" dirty="0">
                <a:effectLst/>
                <a:latin typeface="Corbel" panose="020B0503020204020204" pitchFamily="34" charset="0"/>
              </a:rPr>
              <a:t> Murillo,</a:t>
            </a:r>
            <a:r>
              <a:rPr lang="en-GB" sz="2000" i="1" dirty="0">
                <a:latin typeface="Corbel" panose="020B0503020204020204" pitchFamily="34" charset="0"/>
              </a:rPr>
              <a:t> CEO </a:t>
            </a:r>
            <a:r>
              <a:rPr lang="en-GB" sz="2000" b="0" i="1" dirty="0">
                <a:effectLst/>
                <a:latin typeface="Corbel" panose="020B0503020204020204" pitchFamily="34" charset="0"/>
              </a:rPr>
              <a:t>of MEBYF and RI Consultancy</a:t>
            </a:r>
          </a:p>
          <a:p>
            <a:pPr algn="l" rtl="0"/>
            <a:r>
              <a:rPr lang="en-GB" sz="2000" b="1" i="0" dirty="0">
                <a:effectLst/>
                <a:latin typeface="Corbel" panose="020B0503020204020204" pitchFamily="34" charset="0"/>
              </a:rPr>
              <a:t>Delft University of Technology, Delft, The Netherlands, </a:t>
            </a:r>
            <a:br>
              <a:rPr lang="en-GB" sz="2000" b="1" i="0" dirty="0">
                <a:effectLst/>
                <a:latin typeface="Corbel" panose="020B0503020204020204" pitchFamily="34" charset="0"/>
              </a:rPr>
            </a:br>
            <a:r>
              <a:rPr lang="en-GB" sz="2000" b="1" i="0" dirty="0">
                <a:effectLst/>
                <a:latin typeface="Corbel" panose="020B0503020204020204" pitchFamily="34" charset="0"/>
              </a:rPr>
              <a:t>Department of Electrical Sustainable Energy</a:t>
            </a:r>
            <a:br>
              <a:rPr lang="en-GB" sz="2000" b="1" i="0" dirty="0">
                <a:effectLst/>
                <a:latin typeface="Corbel" panose="020B0503020204020204" pitchFamily="34" charset="0"/>
              </a:rPr>
            </a:br>
            <a:r>
              <a:rPr lang="en-GB" sz="2000" b="0" i="1" dirty="0">
                <a:effectLst/>
                <a:latin typeface="Corbel" panose="020B0503020204020204" pitchFamily="34" charset="0"/>
              </a:rPr>
              <a:t>Dr.ir. Mr. Jose Rueda</a:t>
            </a:r>
            <a:r>
              <a:rPr lang="en-GB" sz="2000" i="1" dirty="0">
                <a:latin typeface="Corbel" panose="020B0503020204020204" pitchFamily="34" charset="0"/>
              </a:rPr>
              <a:t>, </a:t>
            </a:r>
            <a:r>
              <a:rPr lang="en-GB" sz="2000" b="0" i="1" dirty="0">
                <a:effectLst/>
                <a:latin typeface="Corbel" panose="020B0503020204020204" pitchFamily="34" charset="0"/>
              </a:rPr>
              <a:t>Associate Professor leading the research team on Stability, Control, and Optimization, within the Intelligent Electrical Power Grids Section</a:t>
            </a:r>
          </a:p>
          <a:p>
            <a:pPr algn="l" rtl="0"/>
            <a:r>
              <a:rPr lang="en-GB" sz="2000" b="1" i="0" dirty="0">
                <a:effectLst/>
                <a:latin typeface="Corbel" panose="020B0503020204020204" pitchFamily="34" charset="0"/>
              </a:rPr>
              <a:t>EASY Metering, Guayaquil, Ecuador</a:t>
            </a:r>
            <a:br>
              <a:rPr lang="en-GB" sz="2000" b="0" i="0" dirty="0">
                <a:effectLst/>
                <a:latin typeface="Corbel" panose="020B0503020204020204" pitchFamily="34" charset="0"/>
              </a:rPr>
            </a:br>
            <a:r>
              <a:rPr lang="en-GB" sz="2000" b="0" i="1" dirty="0">
                <a:effectLst/>
                <a:latin typeface="Corbel" panose="020B0503020204020204" pitchFamily="34" charset="0"/>
              </a:rPr>
              <a:t>Mr. Byron Rojas, CEO and </a:t>
            </a:r>
            <a:r>
              <a:rPr lang="en-GB" sz="2000" i="1" dirty="0">
                <a:latin typeface="Corbel" panose="020B0503020204020204" pitchFamily="34" charset="0"/>
              </a:rPr>
              <a:t>Electric </a:t>
            </a:r>
            <a:r>
              <a:rPr lang="en-GB" sz="2000" i="1" dirty="0" err="1">
                <a:latin typeface="Corbel" panose="020B0503020204020204" pitchFamily="34" charset="0"/>
              </a:rPr>
              <a:t>ir.</a:t>
            </a:r>
            <a:r>
              <a:rPr lang="en-GB" sz="2000" i="1" dirty="0">
                <a:latin typeface="Corbel" panose="020B0503020204020204" pitchFamily="34" charset="0"/>
              </a:rPr>
              <a:t> Mr. Hector Morales</a:t>
            </a:r>
          </a:p>
          <a:p>
            <a:pPr algn="l" rtl="0"/>
            <a:r>
              <a:rPr lang="en-GB" sz="2000" b="1" dirty="0">
                <a:latin typeface="Corbel" panose="020B0503020204020204" pitchFamily="34" charset="0"/>
              </a:rPr>
              <a:t>FIELDBERG, Financial Services, The Hague, The Netherlands</a:t>
            </a:r>
            <a:br>
              <a:rPr lang="en-GB" sz="2000" i="1" dirty="0">
                <a:latin typeface="Corbel" panose="020B0503020204020204" pitchFamily="34" charset="0"/>
              </a:rPr>
            </a:br>
            <a:r>
              <a:rPr lang="en-GB" sz="2000" i="1" dirty="0">
                <a:latin typeface="Corbel" panose="020B0503020204020204" pitchFamily="34" charset="0"/>
              </a:rPr>
              <a:t>Mr. </a:t>
            </a:r>
            <a:r>
              <a:rPr lang="en-GB" sz="2000" b="0" i="1" dirty="0">
                <a:effectLst/>
                <a:latin typeface="Corbel" panose="020B0503020204020204" pitchFamily="34" charset="0"/>
              </a:rPr>
              <a:t>Martijn van den Berg</a:t>
            </a:r>
          </a:p>
          <a:p>
            <a:pPr algn="l" rtl="0"/>
            <a:r>
              <a:rPr lang="en-GB" sz="2000" b="1" dirty="0">
                <a:effectLst/>
                <a:latin typeface="Corbel" panose="020B0503020204020204" pitchFamily="34" charset="0"/>
              </a:rPr>
              <a:t>PUERTO NUEVO Community </a:t>
            </a:r>
            <a:r>
              <a:rPr lang="en-GB" b="1" dirty="0">
                <a:latin typeface="Corbel" panose="020B0503020204020204" pitchFamily="34" charset="0"/>
              </a:rPr>
              <a:t>representative and P</a:t>
            </a:r>
            <a:r>
              <a:rPr lang="en-GB" sz="2000" b="1" dirty="0">
                <a:effectLst/>
                <a:latin typeface="Corbel" panose="020B0503020204020204" pitchFamily="34" charset="0"/>
              </a:rPr>
              <a:t>roject manager</a:t>
            </a:r>
            <a:br>
              <a:rPr lang="en-GB" sz="2000" dirty="0">
                <a:effectLst/>
                <a:latin typeface="Corbel" panose="020B0503020204020204" pitchFamily="34" charset="0"/>
              </a:rPr>
            </a:br>
            <a:r>
              <a:rPr lang="en-GB" sz="2000" b="0" i="1" dirty="0">
                <a:effectLst/>
                <a:latin typeface="Corbel" panose="020B0503020204020204" pitchFamily="34" charset="0"/>
              </a:rPr>
              <a:t>Mr. Angel </a:t>
            </a:r>
            <a:r>
              <a:rPr lang="en-GB" sz="2000" b="0" i="1" dirty="0" err="1">
                <a:effectLst/>
                <a:latin typeface="Corbel" panose="020B0503020204020204" pitchFamily="34" charset="0"/>
              </a:rPr>
              <a:t>Intriago</a:t>
            </a:r>
            <a:r>
              <a:rPr lang="en-GB" sz="2000" b="0" i="1" dirty="0">
                <a:effectLst/>
                <a:latin typeface="Corbel" panose="020B0503020204020204" pitchFamily="34" charset="0"/>
              </a:rPr>
              <a:t> Farias</a:t>
            </a:r>
            <a:endParaRPr lang="en-GB" sz="2000" b="0" i="0" dirty="0">
              <a:effectLst/>
              <a:latin typeface="Corbel" panose="020B0503020204020204" pitchFamily="34" charset="0"/>
            </a:endParaRPr>
          </a:p>
          <a:p>
            <a:br>
              <a:rPr lang="en-GB" sz="1200" dirty="0"/>
            </a:br>
            <a:br>
              <a:rPr lang="nl-NL" sz="1600" dirty="0">
                <a:latin typeface="+mj-lt"/>
              </a:rPr>
            </a:br>
            <a:br>
              <a:rPr lang="nl-NL" sz="1600" dirty="0"/>
            </a:br>
            <a:endParaRPr lang="en-GB" sz="1600" dirty="0"/>
          </a:p>
        </p:txBody>
      </p:sp>
      <p:pic>
        <p:nvPicPr>
          <p:cNvPr id="6" name="Afbeelding 3">
            <a:extLst>
              <a:ext uri="{FF2B5EF4-FFF2-40B4-BE49-F238E27FC236}">
                <a16:creationId xmlns:a16="http://schemas.microsoft.com/office/drawing/2014/main" id="{8106FB84-5A9B-46E8-9D06-E03E13BC4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2787" y="0"/>
            <a:ext cx="1989213" cy="19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61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9A800B-D1D1-4CD8-AC7A-5C998744F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>
                <a:latin typeface="Corbel" panose="020B0503020204020204" pitchFamily="34" charset="0"/>
              </a:rPr>
              <a:t>INVESTIGATION:</a:t>
            </a:r>
            <a:endParaRPr lang="es-EC" sz="3200" b="1" dirty="0">
              <a:latin typeface="Corbel" panose="020B0503020204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D06C5D-83A5-450F-9915-3F93A9F70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000" b="0" i="0" dirty="0">
                <a:effectLst/>
                <a:latin typeface="Corbel" panose="020B0503020204020204" pitchFamily="34" charset="0"/>
              </a:rPr>
              <a:t>THE COMMUNITIES AT THE PRESENT DATE DO NOT HAVE ACCESS TO ELECTRICAL ENERGY.</a:t>
            </a:r>
          </a:p>
          <a:p>
            <a:r>
              <a:rPr lang="en-AU" sz="2000" b="0" i="0" dirty="0">
                <a:effectLst/>
                <a:latin typeface="Corbel" panose="020B0503020204020204" pitchFamily="34" charset="0"/>
              </a:rPr>
              <a:t>FAMILIES THAT ARE DEDICATED TO AGRICULTURAL AND LIVESTOCK WORK</a:t>
            </a:r>
          </a:p>
          <a:p>
            <a:r>
              <a:rPr lang="en-AU" sz="2000" dirty="0">
                <a:latin typeface="Corbel" panose="020B0503020204020204" pitchFamily="34" charset="0"/>
              </a:rPr>
              <a:t>ACCESS TO ELECTRICAL ENERGY ENABLES FAMILIES TO IMPROVE ECONOMIC HEALTH</a:t>
            </a:r>
            <a:endParaRPr lang="es-EC" sz="2000" dirty="0">
              <a:latin typeface="Corbel" panose="020B0503020204020204" pitchFamily="34" charset="0"/>
            </a:endParaRPr>
          </a:p>
        </p:txBody>
      </p:sp>
      <p:pic>
        <p:nvPicPr>
          <p:cNvPr id="6" name="Afbeelding 3">
            <a:extLst>
              <a:ext uri="{FF2B5EF4-FFF2-40B4-BE49-F238E27FC236}">
                <a16:creationId xmlns:a16="http://schemas.microsoft.com/office/drawing/2014/main" id="{DC34AF7F-8D9B-49A1-BC5A-8B24A180E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2787" y="0"/>
            <a:ext cx="1989213" cy="19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933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EB9264-C75A-4223-A932-7BFBB28F8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>
                <a:latin typeface="Corbel" panose="020B0503020204020204" pitchFamily="34" charset="0"/>
              </a:rPr>
              <a:t>LOCATION</a:t>
            </a:r>
            <a:endParaRPr lang="es-EC" sz="3200" b="1" dirty="0">
              <a:latin typeface="Corbel" panose="020B0503020204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0BAB42-2B90-40E5-BAFF-06F3B65F0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812022"/>
            <a:ext cx="9905999" cy="4239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b="0" i="0" dirty="0">
                <a:effectLst/>
                <a:latin typeface="Corbel" panose="020B0503020204020204" pitchFamily="34" charset="0"/>
              </a:rPr>
              <a:t>ESMERALDAS PROVINCIA VERDE, LOCATED IN THE NORTH OF ECUADOR</a:t>
            </a:r>
            <a:br>
              <a:rPr lang="en-AU" sz="2000" b="0" i="0" dirty="0">
                <a:effectLst/>
                <a:latin typeface="Corbel" panose="020B0503020204020204" pitchFamily="34" charset="0"/>
              </a:rPr>
            </a:br>
            <a:r>
              <a:rPr lang="en-AU" sz="2000" b="0" i="0" dirty="0">
                <a:effectLst/>
                <a:latin typeface="Corbel" panose="020B0503020204020204" pitchFamily="34" charset="0"/>
              </a:rPr>
              <a:t>BATHED BY THE WARM WATERS OF THE PACIFIC OCEAN AND SURROUNDED BY PRIVILEGED FORESTS, SUCH AS THE ECOLOGICAL RESERVE SOUTH OF ESMERALDAS MACHE-CHINDUL, VERY CLOSE TO THIS SEA SECTOR, SAN FRANCISCO. ISLANDS, BEACHES, SEA.</a:t>
            </a:r>
            <a:br>
              <a:rPr lang="en-AU" sz="2000" dirty="0">
                <a:latin typeface="Corbel" panose="020B0503020204020204" pitchFamily="34" charset="0"/>
              </a:rPr>
            </a:br>
            <a:r>
              <a:rPr lang="en-AU" sz="2000" b="0" i="0" dirty="0">
                <a:effectLst/>
                <a:latin typeface="Corbel" panose="020B0503020204020204" pitchFamily="34" charset="0"/>
              </a:rPr>
              <a:t>MUISNE, PUERTO NUEVO, TOURIST PLACES OF ECUADOR- RUTA DEL SOL</a:t>
            </a:r>
            <a:r>
              <a:rPr lang="es-EC" sz="2000" dirty="0">
                <a:latin typeface="Corbel" panose="020B0503020204020204" pitchFamily="34" charset="0"/>
              </a:rPr>
              <a:t>.</a:t>
            </a:r>
          </a:p>
          <a:p>
            <a:endParaRPr lang="es-EC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2CFE626-FE17-444A-BF22-9B1EB7905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2787" y="0"/>
            <a:ext cx="1989213" cy="19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66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862185-007B-402A-AB68-076012737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i="0" dirty="0">
                <a:effectLst/>
                <a:latin typeface="Corbel" panose="020B0503020204020204" pitchFamily="34" charset="0"/>
              </a:rPr>
              <a:t>PROJECT METHODOLOGY</a:t>
            </a:r>
            <a:endParaRPr lang="es-EC" sz="3200" b="1" dirty="0">
              <a:latin typeface="Corbel" panose="020B0503020204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FB3857-2070-4EAA-AD76-304980F92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000" i="0" dirty="0">
                <a:effectLst/>
                <a:latin typeface="Helvetica Neue"/>
              </a:rPr>
              <a:t>IT IS AN AGILE PREDICTIVE PROJECT</a:t>
            </a:r>
          </a:p>
          <a:p>
            <a:r>
              <a:rPr lang="en-AU" sz="2000" i="0" dirty="0">
                <a:effectLst/>
                <a:latin typeface="Helvetica Neue"/>
              </a:rPr>
              <a:t>FRIENDLY WITH THE ENVIRONMENT (SUSTAINABLE ENERGY)</a:t>
            </a:r>
          </a:p>
          <a:p>
            <a:r>
              <a:rPr lang="en-AU" sz="2000" i="0" dirty="0">
                <a:effectLst/>
                <a:latin typeface="Helvetica Neue"/>
              </a:rPr>
              <a:t>LIFESTYLE IMPROVEMENT</a:t>
            </a:r>
          </a:p>
          <a:p>
            <a:r>
              <a:rPr lang="en-AU" sz="2000" i="0" dirty="0">
                <a:effectLst/>
                <a:latin typeface="Helvetica Neue"/>
              </a:rPr>
              <a:t>FACILITATES COMMUNITY DEVELOPMENT</a:t>
            </a:r>
            <a:endParaRPr lang="es-ES" sz="2000" dirty="0"/>
          </a:p>
        </p:txBody>
      </p:sp>
      <p:pic>
        <p:nvPicPr>
          <p:cNvPr id="5" name="Afbeelding 3">
            <a:extLst>
              <a:ext uri="{FF2B5EF4-FFF2-40B4-BE49-F238E27FC236}">
                <a16:creationId xmlns:a16="http://schemas.microsoft.com/office/drawing/2014/main" id="{01E36B83-1871-44FC-BA0F-85157E62A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2787" y="0"/>
            <a:ext cx="1989213" cy="19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62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E1AD48-BB46-419F-8D9B-58D2C248E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687" y="291548"/>
            <a:ext cx="9907723" cy="1126435"/>
          </a:xfrm>
        </p:spPr>
        <p:txBody>
          <a:bodyPr>
            <a:normAutofit/>
          </a:bodyPr>
          <a:lstStyle/>
          <a:p>
            <a:r>
              <a:rPr lang="en-GB" sz="3200" b="1" i="0" dirty="0">
                <a:effectLst/>
                <a:latin typeface="Corbel" panose="020B0503020204020204" pitchFamily="34" charset="0"/>
              </a:rPr>
              <a:t>PROJECT ACTIVITIES</a:t>
            </a:r>
            <a:endParaRPr lang="es-EC" sz="3200" b="1" dirty="0">
              <a:latin typeface="Corbel" panose="020B0503020204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C6471A-FCFC-44B5-959C-3F3ADFD08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686" y="1192696"/>
            <a:ext cx="10298627" cy="5274365"/>
          </a:xfrm>
        </p:spPr>
        <p:txBody>
          <a:bodyPr>
            <a:normAutofit/>
          </a:bodyPr>
          <a:lstStyle/>
          <a:p>
            <a:r>
              <a:rPr lang="en-AU" sz="2000" b="0" i="0" dirty="0">
                <a:effectLst/>
                <a:latin typeface="Corbel" panose="020B0503020204020204" pitchFamily="34" charset="0"/>
              </a:rPr>
              <a:t>IMPLEMENTATION OF THE PROJECT</a:t>
            </a:r>
          </a:p>
          <a:p>
            <a:r>
              <a:rPr lang="en-AU" sz="2000" b="0" i="0" dirty="0">
                <a:effectLst/>
                <a:latin typeface="Corbel" panose="020B0503020204020204" pitchFamily="34" charset="0"/>
              </a:rPr>
              <a:t>GEOREFERENCING</a:t>
            </a:r>
          </a:p>
          <a:p>
            <a:r>
              <a:rPr lang="en-AU" sz="2000" b="0" i="0" dirty="0">
                <a:effectLst/>
                <a:latin typeface="Corbel" panose="020B0503020204020204" pitchFamily="34" charset="0"/>
              </a:rPr>
              <a:t>LIST OF BENEFICIARIES</a:t>
            </a:r>
          </a:p>
          <a:p>
            <a:r>
              <a:rPr lang="en-AU" sz="2000" b="0" i="0" dirty="0">
                <a:effectLst/>
                <a:latin typeface="Corbel" panose="020B0503020204020204" pitchFamily="34" charset="0"/>
              </a:rPr>
              <a:t>PROFORMA KITS AND ACQUISITION OF REVISION KITS</a:t>
            </a:r>
          </a:p>
          <a:p>
            <a:r>
              <a:rPr lang="en-AU" sz="2000" b="0" i="0" dirty="0">
                <a:effectLst/>
                <a:latin typeface="Corbel" panose="020B0503020204020204" pitchFamily="34" charset="0"/>
              </a:rPr>
              <a:t>TRANSFER </a:t>
            </a:r>
            <a:r>
              <a:rPr lang="en-AU" dirty="0">
                <a:latin typeface="Corbel" panose="020B0503020204020204" pitchFamily="34" charset="0"/>
              </a:rPr>
              <a:t>OF</a:t>
            </a:r>
            <a:r>
              <a:rPr lang="en-AU" sz="2000" b="0" i="0" dirty="0">
                <a:effectLst/>
                <a:latin typeface="Corbel" panose="020B0503020204020204" pitchFamily="34" charset="0"/>
              </a:rPr>
              <a:t> EQUIPMENT</a:t>
            </a:r>
          </a:p>
          <a:p>
            <a:r>
              <a:rPr lang="en-AU" sz="2000" b="0" i="0" dirty="0">
                <a:effectLst/>
                <a:latin typeface="Corbel" panose="020B0503020204020204" pitchFamily="34" charset="0"/>
              </a:rPr>
              <a:t>PRO FORM AND ACQUISITION OF STRUCTURES FOR FIXING KITS</a:t>
            </a:r>
          </a:p>
          <a:p>
            <a:r>
              <a:rPr lang="en-AU" sz="2000" b="0" i="0" dirty="0">
                <a:effectLst/>
                <a:latin typeface="Corbel" panose="020B0503020204020204" pitchFamily="34" charset="0"/>
              </a:rPr>
              <a:t>REVISION AND RELOCATION OF STRUCTURES FOR FIXING</a:t>
            </a:r>
          </a:p>
          <a:p>
            <a:r>
              <a:rPr lang="en-AU" sz="2000" b="0" i="0" dirty="0">
                <a:effectLst/>
                <a:latin typeface="Corbel" panose="020B0503020204020204" pitchFamily="34" charset="0"/>
              </a:rPr>
              <a:t>ASSEMBLY OF EQUIPMENT COMMISSIONING</a:t>
            </a:r>
            <a:endParaRPr lang="es-EC" sz="2000" dirty="0">
              <a:latin typeface="Corbel" panose="020B0503020204020204" pitchFamily="34" charset="0"/>
            </a:endParaRPr>
          </a:p>
        </p:txBody>
      </p:sp>
      <p:pic>
        <p:nvPicPr>
          <p:cNvPr id="5" name="Afbeelding 3">
            <a:extLst>
              <a:ext uri="{FF2B5EF4-FFF2-40B4-BE49-F238E27FC236}">
                <a16:creationId xmlns:a16="http://schemas.microsoft.com/office/drawing/2014/main" id="{AC0F3971-A1BC-4D7B-9B4F-EA5F1CE6A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2787" y="0"/>
            <a:ext cx="1989213" cy="19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870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6DF4F-D733-4B92-BBFF-BCAF73AA4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i="0" dirty="0">
                <a:effectLst/>
                <a:latin typeface="Corbel" panose="020B0503020204020204" pitchFamily="34" charset="0"/>
              </a:rPr>
              <a:t>FINANCING</a:t>
            </a:r>
            <a:endParaRPr lang="es-EC" sz="3200" b="1" dirty="0">
              <a:latin typeface="Corbel" panose="020B0503020204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829156-4C75-4C41-BCA2-4F6ACE2D8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532915"/>
            <a:ext cx="9905998" cy="4423934"/>
          </a:xfrm>
        </p:spPr>
        <p:txBody>
          <a:bodyPr>
            <a:noAutofit/>
          </a:bodyPr>
          <a:lstStyle/>
          <a:p>
            <a:r>
              <a:rPr lang="en-AU" sz="2000" b="0" i="0" dirty="0">
                <a:effectLst/>
                <a:latin typeface="Corbel" panose="020B0503020204020204" pitchFamily="34" charset="0"/>
              </a:rPr>
              <a:t>ENGINEERING BUDGET</a:t>
            </a:r>
          </a:p>
          <a:p>
            <a:r>
              <a:rPr lang="en-AU" sz="2000" b="0" i="0" dirty="0">
                <a:effectLst/>
                <a:latin typeface="Corbel" panose="020B0503020204020204" pitchFamily="34" charset="0"/>
              </a:rPr>
              <a:t>TECHNICAL REVIEW</a:t>
            </a:r>
          </a:p>
          <a:p>
            <a:r>
              <a:rPr lang="en-AU" sz="2000" b="0" i="0" dirty="0">
                <a:effectLst/>
                <a:latin typeface="Corbel" panose="020B0503020204020204" pitchFamily="34" charset="0"/>
              </a:rPr>
              <a:t>PROFORM</a:t>
            </a:r>
          </a:p>
          <a:p>
            <a:r>
              <a:rPr lang="en-AU" sz="2000" b="0" i="0" dirty="0">
                <a:effectLst/>
                <a:latin typeface="Corbel" panose="020B0503020204020204" pitchFamily="34" charset="0"/>
              </a:rPr>
              <a:t>INSPECTION</a:t>
            </a:r>
          </a:p>
          <a:p>
            <a:r>
              <a:rPr lang="en-AU" sz="2000" b="0" i="0" dirty="0">
                <a:effectLst/>
                <a:latin typeface="Corbel" panose="020B0503020204020204" pitchFamily="34" charset="0"/>
              </a:rPr>
              <a:t>PURCHASE OF KITS OR EQUIPMENT AND SUPPORT STRUCTURES</a:t>
            </a:r>
          </a:p>
          <a:p>
            <a:r>
              <a:rPr lang="en-AU" sz="2000" b="0" i="0" dirty="0">
                <a:effectLst/>
                <a:latin typeface="Corbel" panose="020B0503020204020204" pitchFamily="34" charset="0"/>
              </a:rPr>
              <a:t>METERS</a:t>
            </a:r>
          </a:p>
          <a:p>
            <a:r>
              <a:rPr lang="en-AU" sz="2000" b="0" i="0" dirty="0">
                <a:effectLst/>
                <a:latin typeface="Corbel" panose="020B0503020204020204" pitchFamily="34" charset="0"/>
              </a:rPr>
              <a:t>MOBILIZATION</a:t>
            </a:r>
          </a:p>
          <a:p>
            <a:r>
              <a:rPr lang="en-AU" sz="2000" b="0" i="0" dirty="0">
                <a:effectLst/>
                <a:latin typeface="Corbel" panose="020B0503020204020204" pitchFamily="34" charset="0"/>
              </a:rPr>
              <a:t>EQUIPMENT ASSEMBLY</a:t>
            </a:r>
          </a:p>
          <a:p>
            <a:r>
              <a:rPr lang="en-AU" sz="2000" b="0" i="0" dirty="0">
                <a:effectLst/>
                <a:latin typeface="Corbel" panose="020B0503020204020204" pitchFamily="34" charset="0"/>
              </a:rPr>
              <a:t>COMMISSIONING</a:t>
            </a:r>
          </a:p>
          <a:p>
            <a:r>
              <a:rPr lang="en-AU" sz="2000" b="0" i="0" dirty="0">
                <a:effectLst/>
                <a:latin typeface="Corbel" panose="020B0503020204020204" pitchFamily="34" charset="0"/>
              </a:rPr>
              <a:t>MAINTENANCE</a:t>
            </a:r>
            <a:endParaRPr lang="es-ES" sz="2000" dirty="0"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es-ES" sz="1400" dirty="0"/>
              <a:t>           </a:t>
            </a:r>
            <a:endParaRPr lang="es-EC" sz="1400" dirty="0"/>
          </a:p>
        </p:txBody>
      </p:sp>
      <p:pic>
        <p:nvPicPr>
          <p:cNvPr id="5" name="Afbeelding 3">
            <a:extLst>
              <a:ext uri="{FF2B5EF4-FFF2-40B4-BE49-F238E27FC236}">
                <a16:creationId xmlns:a16="http://schemas.microsoft.com/office/drawing/2014/main" id="{1329ED3A-B4BE-4B49-AB02-B7462E356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2787" y="0"/>
            <a:ext cx="1989213" cy="19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28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9D583C1-6808-4873-BA16-3A2EA7A6CFC4}"/>
              </a:ext>
            </a:extLst>
          </p:cNvPr>
          <p:cNvSpPr txBox="1"/>
          <p:nvPr/>
        </p:nvSpPr>
        <p:spPr>
          <a:xfrm>
            <a:off x="3034748" y="2344051"/>
            <a:ext cx="5592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i="0" dirty="0">
                <a:effectLst/>
                <a:latin typeface="Corbel" panose="020B0503020204020204" pitchFamily="34" charset="0"/>
              </a:rPr>
              <a:t>PROJECT DETAILS</a:t>
            </a:r>
            <a:endParaRPr lang="pt-BR" sz="4000" b="1" dirty="0">
              <a:latin typeface="Corbel" panose="020B0503020204020204" pitchFamily="34" charset="0"/>
            </a:endParaRPr>
          </a:p>
        </p:txBody>
      </p:sp>
      <p:pic>
        <p:nvPicPr>
          <p:cNvPr id="5" name="Afbeelding 3">
            <a:extLst>
              <a:ext uri="{FF2B5EF4-FFF2-40B4-BE49-F238E27FC236}">
                <a16:creationId xmlns:a16="http://schemas.microsoft.com/office/drawing/2014/main" id="{D3333A62-69B5-416D-9D0F-47A2A9A28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2787" y="0"/>
            <a:ext cx="1989213" cy="19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01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3806</TotalTime>
  <Words>1673</Words>
  <Application>Microsoft Office PowerPoint</Application>
  <PresentationFormat>Breedbeeld</PresentationFormat>
  <Paragraphs>169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31" baseType="lpstr">
      <vt:lpstr>Arial</vt:lpstr>
      <vt:lpstr>Calibri</vt:lpstr>
      <vt:lpstr>Century Gothic</vt:lpstr>
      <vt:lpstr>Corbel</vt:lpstr>
      <vt:lpstr>Helvetica Neue</vt:lpstr>
      <vt:lpstr>Wingdings</vt:lpstr>
      <vt:lpstr>Wingdings 3</vt:lpstr>
      <vt:lpstr>Ion</vt:lpstr>
      <vt:lpstr>MEBYF SOLAR ENERGY PROJECT </vt:lpstr>
      <vt:lpstr> OBJECTIVES</vt:lpstr>
      <vt:lpstr>MEMBERS OF THE RURAL PROJECT  ESMERALDAS, MUISNE ECUADOR</vt:lpstr>
      <vt:lpstr>INVESTIGATION:</vt:lpstr>
      <vt:lpstr>LOCATION</vt:lpstr>
      <vt:lpstr>PROJECT METHODOLOGY</vt:lpstr>
      <vt:lpstr>PROJECT ACTIVITIES</vt:lpstr>
      <vt:lpstr>FINANCING</vt:lpstr>
      <vt:lpstr>PowerPoint-presentatie</vt:lpstr>
      <vt:lpstr>PROJECT LOCATION PUERTO NUEVO-CONCEPCIÓN MUISNE, PROVINCE ESMERALDAS, ECUADOR</vt:lpstr>
      <vt:lpstr>PROJECT IMPLEMENTATION RURAL AREA</vt:lpstr>
      <vt:lpstr>PROJECT IMPLEMENTATION INSTALLATION OF SOLAR PANELS IN RURAL COMMUNITY</vt:lpstr>
      <vt:lpstr>SOLAR PANEL KIT</vt:lpstr>
      <vt:lpstr>REMOTE ENERGY MEASUREMENT KIT</vt:lpstr>
      <vt:lpstr>ENABLED CUSTOMER BENEFITS</vt:lpstr>
      <vt:lpstr>REFERENTIAL BUDGET 1</vt:lpstr>
      <vt:lpstr>RERENTIAL BUDGET 2</vt:lpstr>
      <vt:lpstr>FOUNDATION MEBYF Contact details </vt:lpstr>
      <vt:lpstr>BENEFICIARIES PHASE #1 sectores de guabina, rompe, buena vista </vt:lpstr>
      <vt:lpstr>BENEFICIARIES PHASE#2 sectores de guabina, rompe, buena vista</vt:lpstr>
      <vt:lpstr>BENEFICIARIOS PHASE#3 sectores de guabina, rompe, buena vista</vt:lpstr>
      <vt:lpstr>BENEFICIARIES PHASE#4 sectores de guabina, rompe, buena vista</vt:lpstr>
      <vt:lpstr>BENEFICIARIES PHASE#5 sectores de guabina, rompe, buena vista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RI</dc:title>
  <dc:creator>Briggitte Morales</dc:creator>
  <cp:lastModifiedBy>Matthijs Berg</cp:lastModifiedBy>
  <cp:revision>42</cp:revision>
  <cp:lastPrinted>2021-09-12T20:04:38Z</cp:lastPrinted>
  <dcterms:created xsi:type="dcterms:W3CDTF">2021-07-18T02:32:18Z</dcterms:created>
  <dcterms:modified xsi:type="dcterms:W3CDTF">2022-03-13T18:06:36Z</dcterms:modified>
</cp:coreProperties>
</file>